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8"/>
  </p:notesMasterIdLst>
  <p:sldIdLst>
    <p:sldId id="256" r:id="rId2"/>
    <p:sldId id="264" r:id="rId3"/>
    <p:sldId id="271" r:id="rId4"/>
    <p:sldId id="265" r:id="rId5"/>
    <p:sldId id="278" r:id="rId6"/>
    <p:sldId id="279" r:id="rId7"/>
    <p:sldId id="280" r:id="rId8"/>
    <p:sldId id="281" r:id="rId9"/>
    <p:sldId id="282" r:id="rId10"/>
    <p:sldId id="283" r:id="rId11"/>
    <p:sldId id="285" r:id="rId12"/>
    <p:sldId id="266" r:id="rId13"/>
    <p:sldId id="286" r:id="rId14"/>
    <p:sldId id="287" r:id="rId15"/>
    <p:sldId id="288" r:id="rId16"/>
    <p:sldId id="289" r:id="rId17"/>
    <p:sldId id="290" r:id="rId18"/>
    <p:sldId id="291" r:id="rId19"/>
    <p:sldId id="292" r:id="rId20"/>
    <p:sldId id="267" r:id="rId21"/>
    <p:sldId id="268" r:id="rId22"/>
    <p:sldId id="321" r:id="rId23"/>
    <p:sldId id="307" r:id="rId24"/>
    <p:sldId id="274" r:id="rId25"/>
    <p:sldId id="293" r:id="rId26"/>
    <p:sldId id="310" r:id="rId27"/>
    <p:sldId id="311" r:id="rId28"/>
    <p:sldId id="295" r:id="rId29"/>
    <p:sldId id="297" r:id="rId30"/>
    <p:sldId id="298" r:id="rId31"/>
    <p:sldId id="299" r:id="rId32"/>
    <p:sldId id="300" r:id="rId33"/>
    <p:sldId id="301" r:id="rId34"/>
    <p:sldId id="302" r:id="rId35"/>
    <p:sldId id="303" r:id="rId36"/>
    <p:sldId id="304" r:id="rId37"/>
    <p:sldId id="305" r:id="rId38"/>
    <p:sldId id="306" r:id="rId39"/>
    <p:sldId id="315" r:id="rId40"/>
    <p:sldId id="317" r:id="rId41"/>
    <p:sldId id="354" r:id="rId42"/>
    <p:sldId id="309" r:id="rId43"/>
    <p:sldId id="308" r:id="rId44"/>
    <p:sldId id="319" r:id="rId45"/>
    <p:sldId id="320" r:id="rId46"/>
    <p:sldId id="322" r:id="rId47"/>
    <p:sldId id="323" r:id="rId48"/>
    <p:sldId id="275" r:id="rId49"/>
    <p:sldId id="324" r:id="rId50"/>
    <p:sldId id="326" r:id="rId51"/>
    <p:sldId id="331" r:id="rId52"/>
    <p:sldId id="325" r:id="rId53"/>
    <p:sldId id="327" r:id="rId54"/>
    <p:sldId id="328" r:id="rId55"/>
    <p:sldId id="329" r:id="rId56"/>
    <p:sldId id="330" r:id="rId57"/>
    <p:sldId id="332" r:id="rId58"/>
    <p:sldId id="333" r:id="rId59"/>
    <p:sldId id="334" r:id="rId60"/>
    <p:sldId id="335" r:id="rId61"/>
    <p:sldId id="336" r:id="rId62"/>
    <p:sldId id="337" r:id="rId63"/>
    <p:sldId id="338" r:id="rId64"/>
    <p:sldId id="339" r:id="rId65"/>
    <p:sldId id="340" r:id="rId66"/>
    <p:sldId id="341" r:id="rId67"/>
    <p:sldId id="342" r:id="rId68"/>
    <p:sldId id="343" r:id="rId69"/>
    <p:sldId id="344" r:id="rId70"/>
    <p:sldId id="345" r:id="rId71"/>
    <p:sldId id="348" r:id="rId72"/>
    <p:sldId id="349" r:id="rId73"/>
    <p:sldId id="350" r:id="rId74"/>
    <p:sldId id="351" r:id="rId75"/>
    <p:sldId id="355" r:id="rId76"/>
    <p:sldId id="277" r:id="rId77"/>
    <p:sldId id="353" r:id="rId78"/>
    <p:sldId id="352" r:id="rId79"/>
    <p:sldId id="356" r:id="rId80"/>
    <p:sldId id="357" r:id="rId81"/>
    <p:sldId id="360" r:id="rId82"/>
    <p:sldId id="359" r:id="rId83"/>
    <p:sldId id="361" r:id="rId84"/>
    <p:sldId id="362" r:id="rId85"/>
    <p:sldId id="363" r:id="rId86"/>
    <p:sldId id="364" r:id="rId87"/>
    <p:sldId id="365" r:id="rId88"/>
    <p:sldId id="366" r:id="rId89"/>
    <p:sldId id="367" r:id="rId90"/>
    <p:sldId id="368" r:id="rId91"/>
    <p:sldId id="369" r:id="rId92"/>
    <p:sldId id="370" r:id="rId93"/>
    <p:sldId id="272" r:id="rId94"/>
    <p:sldId id="273" r:id="rId95"/>
    <p:sldId id="269" r:id="rId96"/>
    <p:sldId id="284"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A546EE"/>
    <a:srgbClr val="EAB0AA"/>
    <a:srgbClr val="EA7B9B"/>
    <a:srgbClr val="EA1458"/>
    <a:srgbClr val="E59AEE"/>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8"/>
    <p:restoredTop sz="96279"/>
  </p:normalViewPr>
  <p:slideViewPr>
    <p:cSldViewPr snapToGrid="0">
      <p:cViewPr varScale="1">
        <p:scale>
          <a:sx n="145" d="100"/>
          <a:sy n="145" d="100"/>
        </p:scale>
        <p:origin x="20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39DC4-6A1B-D546-BF4F-CC40E4BD822C}" type="datetimeFigureOut">
              <a:rPr lang="en-US" smtClean="0"/>
              <a:t>9/30/22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38CE4-8B08-A645-B290-5F6DC1020C6E}" type="slidenum">
              <a:rPr lang="en-US" smtClean="0"/>
              <a:t>‹#›</a:t>
            </a:fld>
            <a:endParaRPr lang="en-US"/>
          </a:p>
        </p:txBody>
      </p:sp>
    </p:spTree>
    <p:extLst>
      <p:ext uri="{BB962C8B-B14F-4D97-AF65-F5344CB8AC3E}">
        <p14:creationId xmlns:p14="http://schemas.microsoft.com/office/powerpoint/2010/main" val="252720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4</a:t>
            </a:fld>
            <a:endParaRPr lang="en-US"/>
          </a:p>
        </p:txBody>
      </p:sp>
    </p:spTree>
    <p:extLst>
      <p:ext uri="{BB962C8B-B14F-4D97-AF65-F5344CB8AC3E}">
        <p14:creationId xmlns:p14="http://schemas.microsoft.com/office/powerpoint/2010/main" val="390828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79</a:t>
            </a:fld>
            <a:endParaRPr lang="en-US"/>
          </a:p>
        </p:txBody>
      </p:sp>
    </p:spTree>
    <p:extLst>
      <p:ext uri="{BB962C8B-B14F-4D97-AF65-F5344CB8AC3E}">
        <p14:creationId xmlns:p14="http://schemas.microsoft.com/office/powerpoint/2010/main" val="1966034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84</a:t>
            </a:fld>
            <a:endParaRPr lang="en-US"/>
          </a:p>
        </p:txBody>
      </p:sp>
    </p:spTree>
    <p:extLst>
      <p:ext uri="{BB962C8B-B14F-4D97-AF65-F5344CB8AC3E}">
        <p14:creationId xmlns:p14="http://schemas.microsoft.com/office/powerpoint/2010/main" val="1921681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5</a:t>
            </a:fld>
            <a:endParaRPr lang="en-US"/>
          </a:p>
        </p:txBody>
      </p:sp>
    </p:spTree>
    <p:extLst>
      <p:ext uri="{BB962C8B-B14F-4D97-AF65-F5344CB8AC3E}">
        <p14:creationId xmlns:p14="http://schemas.microsoft.com/office/powerpoint/2010/main" val="332754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6</a:t>
            </a:fld>
            <a:endParaRPr lang="en-US"/>
          </a:p>
        </p:txBody>
      </p:sp>
    </p:spTree>
    <p:extLst>
      <p:ext uri="{BB962C8B-B14F-4D97-AF65-F5344CB8AC3E}">
        <p14:creationId xmlns:p14="http://schemas.microsoft.com/office/powerpoint/2010/main" val="86006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7</a:t>
            </a:fld>
            <a:endParaRPr lang="en-US"/>
          </a:p>
        </p:txBody>
      </p:sp>
    </p:spTree>
    <p:extLst>
      <p:ext uri="{BB962C8B-B14F-4D97-AF65-F5344CB8AC3E}">
        <p14:creationId xmlns:p14="http://schemas.microsoft.com/office/powerpoint/2010/main" val="1951349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8</a:t>
            </a:fld>
            <a:endParaRPr lang="en-US"/>
          </a:p>
        </p:txBody>
      </p:sp>
    </p:spTree>
    <p:extLst>
      <p:ext uri="{BB962C8B-B14F-4D97-AF65-F5344CB8AC3E}">
        <p14:creationId xmlns:p14="http://schemas.microsoft.com/office/powerpoint/2010/main" val="6369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9</a:t>
            </a:fld>
            <a:endParaRPr lang="en-US"/>
          </a:p>
        </p:txBody>
      </p:sp>
    </p:spTree>
    <p:extLst>
      <p:ext uri="{BB962C8B-B14F-4D97-AF65-F5344CB8AC3E}">
        <p14:creationId xmlns:p14="http://schemas.microsoft.com/office/powerpoint/2010/main" val="409940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10</a:t>
            </a:fld>
            <a:endParaRPr lang="en-US"/>
          </a:p>
        </p:txBody>
      </p:sp>
    </p:spTree>
    <p:extLst>
      <p:ext uri="{BB962C8B-B14F-4D97-AF65-F5344CB8AC3E}">
        <p14:creationId xmlns:p14="http://schemas.microsoft.com/office/powerpoint/2010/main" val="40498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11</a:t>
            </a:fld>
            <a:endParaRPr lang="en-US"/>
          </a:p>
        </p:txBody>
      </p:sp>
    </p:spTree>
    <p:extLst>
      <p:ext uri="{BB962C8B-B14F-4D97-AF65-F5344CB8AC3E}">
        <p14:creationId xmlns:p14="http://schemas.microsoft.com/office/powerpoint/2010/main" val="32839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62</a:t>
            </a:fld>
            <a:endParaRPr lang="en-US"/>
          </a:p>
        </p:txBody>
      </p:sp>
    </p:spTree>
    <p:extLst>
      <p:ext uri="{BB962C8B-B14F-4D97-AF65-F5344CB8AC3E}">
        <p14:creationId xmlns:p14="http://schemas.microsoft.com/office/powerpoint/2010/main" val="101632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3A381F-CA58-1DCB-FE24-6B47BDFE6723}"/>
              </a:ext>
            </a:extLst>
          </p:cNvPr>
          <p:cNvSpPr>
            <a:spLocks noGrp="1"/>
          </p:cNvSpPr>
          <p:nvPr>
            <p:ph type="dt" sz="half" idx="10"/>
          </p:nvPr>
        </p:nvSpPr>
        <p:spPr/>
        <p:txBody>
          <a:bodyPr/>
          <a:lstStyle/>
          <a:p>
            <a:fld id="{5FDB5C7D-CD82-8445-B4C8-01988BB71195}" type="datetime1">
              <a:rPr lang="en-US" smtClean="0"/>
              <a:t>9/30/22</a:t>
            </a:fld>
            <a:endParaRPr lang="en-US"/>
          </a:p>
        </p:txBody>
      </p:sp>
      <p:sp>
        <p:nvSpPr>
          <p:cNvPr id="5" name="Footer Placeholder 4">
            <a:extLst>
              <a:ext uri="{FF2B5EF4-FFF2-40B4-BE49-F238E27FC236}">
                <a16:creationId xmlns:a16="http://schemas.microsoft.com/office/drawing/2014/main" id="{5BE8516A-AACD-083C-4ABD-94DDD7C26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BA2B6-A9F7-94DB-B48C-93DF7A7FEDDB}"/>
              </a:ext>
            </a:extLst>
          </p:cNvPr>
          <p:cNvSpPr>
            <a:spLocks noGrp="1"/>
          </p:cNvSpPr>
          <p:nvPr>
            <p:ph type="sldNum" sz="quarter" idx="12"/>
          </p:nvPr>
        </p:nvSpPr>
        <p:spPr/>
        <p:txBody>
          <a:bodyPr/>
          <a:lstStyle/>
          <a:p>
            <a:fld id="{7E829EE2-C368-BC4E-869C-0C758FFF8419}" type="slidenum">
              <a:rPr lang="en-US" smtClean="0"/>
              <a:t>‹#›</a:t>
            </a:fld>
            <a:r>
              <a:rPr lang="en-US" dirty="0"/>
              <a:t>/100</a:t>
            </a:r>
          </a:p>
        </p:txBody>
      </p:sp>
      <p:sp>
        <p:nvSpPr>
          <p:cNvPr id="7" name="Rectangle 6">
            <a:extLst>
              <a:ext uri="{FF2B5EF4-FFF2-40B4-BE49-F238E27FC236}">
                <a16:creationId xmlns:a16="http://schemas.microsoft.com/office/drawing/2014/main" id="{6D412D29-A75F-0AEB-1B8D-8CA58F361DA6}"/>
              </a:ext>
            </a:extLst>
          </p:cNvPr>
          <p:cNvSpPr/>
          <p:nvPr userDrawn="1"/>
        </p:nvSpPr>
        <p:spPr>
          <a:xfrm>
            <a:off x="0" y="0"/>
            <a:ext cx="12192000" cy="727969"/>
          </a:xfrm>
          <a:prstGeom prst="rect">
            <a:avLst/>
          </a:prstGeom>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561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C2B9-3CE7-E24E-6E98-14F6EA85AA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A55561-AA66-0C93-B00D-1C46688859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F4A87-C1D0-3B25-EC03-ED1EEED1481B}"/>
              </a:ext>
            </a:extLst>
          </p:cNvPr>
          <p:cNvSpPr>
            <a:spLocks noGrp="1"/>
          </p:cNvSpPr>
          <p:nvPr>
            <p:ph type="dt" sz="half" idx="10"/>
          </p:nvPr>
        </p:nvSpPr>
        <p:spPr/>
        <p:txBody>
          <a:bodyPr/>
          <a:lstStyle/>
          <a:p>
            <a:fld id="{543E75CE-5BB0-8642-80B1-B991812642D0}" type="datetime1">
              <a:rPr lang="en-US" smtClean="0"/>
              <a:t>9/30/22</a:t>
            </a:fld>
            <a:endParaRPr lang="en-US"/>
          </a:p>
        </p:txBody>
      </p:sp>
      <p:sp>
        <p:nvSpPr>
          <p:cNvPr id="5" name="Footer Placeholder 4">
            <a:extLst>
              <a:ext uri="{FF2B5EF4-FFF2-40B4-BE49-F238E27FC236}">
                <a16:creationId xmlns:a16="http://schemas.microsoft.com/office/drawing/2014/main" id="{9A7C5302-C44A-84A3-0693-55943038E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A5051-5FE6-567E-1BBC-7A3EA7939BEC}"/>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9756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CA474F-F223-09DE-8F76-F593A3FECA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7E1E4-5AC6-0919-EA8C-5F5847D1D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54B94-3DFC-62D2-6905-465131AD1705}"/>
              </a:ext>
            </a:extLst>
          </p:cNvPr>
          <p:cNvSpPr>
            <a:spLocks noGrp="1"/>
          </p:cNvSpPr>
          <p:nvPr>
            <p:ph type="dt" sz="half" idx="10"/>
          </p:nvPr>
        </p:nvSpPr>
        <p:spPr/>
        <p:txBody>
          <a:bodyPr/>
          <a:lstStyle/>
          <a:p>
            <a:fld id="{5F7375E7-5C44-E842-BAC3-232AEFAF76F6}" type="datetime1">
              <a:rPr lang="en-US" smtClean="0"/>
              <a:t>9/30/22</a:t>
            </a:fld>
            <a:endParaRPr lang="en-US"/>
          </a:p>
        </p:txBody>
      </p:sp>
      <p:sp>
        <p:nvSpPr>
          <p:cNvPr id="5" name="Footer Placeholder 4">
            <a:extLst>
              <a:ext uri="{FF2B5EF4-FFF2-40B4-BE49-F238E27FC236}">
                <a16:creationId xmlns:a16="http://schemas.microsoft.com/office/drawing/2014/main" id="{10D22FED-F55A-69E7-B49F-90460E5F1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8B5CC-917B-9D6C-F9F1-9E2CFDB8785D}"/>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61853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9F54-8257-47D2-FA58-5AA9CCC48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FB43D2-2907-E3AE-A1A1-5394289E80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14C3E-AA4B-AB79-BC96-E2CDF2C1AB78}"/>
              </a:ext>
            </a:extLst>
          </p:cNvPr>
          <p:cNvSpPr>
            <a:spLocks noGrp="1"/>
          </p:cNvSpPr>
          <p:nvPr>
            <p:ph type="dt" sz="half" idx="10"/>
          </p:nvPr>
        </p:nvSpPr>
        <p:spPr/>
        <p:txBody>
          <a:bodyPr/>
          <a:lstStyle/>
          <a:p>
            <a:fld id="{62FF73AB-B4AD-EF47-BC18-9DA3579FD1B0}" type="datetime1">
              <a:rPr lang="en-US" smtClean="0"/>
              <a:t>9/30/22</a:t>
            </a:fld>
            <a:endParaRPr lang="en-US"/>
          </a:p>
        </p:txBody>
      </p:sp>
      <p:sp>
        <p:nvSpPr>
          <p:cNvPr id="5" name="Footer Placeholder 4">
            <a:extLst>
              <a:ext uri="{FF2B5EF4-FFF2-40B4-BE49-F238E27FC236}">
                <a16:creationId xmlns:a16="http://schemas.microsoft.com/office/drawing/2014/main" id="{C9080560-1420-C06F-890F-5235DF835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E09EA-DB78-9FB6-B424-701A0E315213}"/>
              </a:ext>
            </a:extLst>
          </p:cNvPr>
          <p:cNvSpPr>
            <a:spLocks noGrp="1"/>
          </p:cNvSpPr>
          <p:nvPr>
            <p:ph type="sldNum" sz="quarter" idx="12"/>
          </p:nvPr>
        </p:nvSpPr>
        <p:spPr/>
        <p:txBody>
          <a:bodyPr/>
          <a:lstStyle/>
          <a:p>
            <a:fld id="{7E829EE2-C368-BC4E-869C-0C758FFF8419}" type="slidenum">
              <a:rPr lang="en-US" smtClean="0"/>
              <a:t>‹#›</a:t>
            </a:fld>
            <a:endParaRPr lang="en-US" dirty="0"/>
          </a:p>
        </p:txBody>
      </p:sp>
    </p:spTree>
    <p:extLst>
      <p:ext uri="{BB962C8B-B14F-4D97-AF65-F5344CB8AC3E}">
        <p14:creationId xmlns:p14="http://schemas.microsoft.com/office/powerpoint/2010/main" val="292326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4BC1-3B2C-C402-B799-24D4B553B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7347CB-C8AE-0BB3-442E-59F67F3916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7DE94D-EB77-AC32-1B3F-F668B0D5B294}"/>
              </a:ext>
            </a:extLst>
          </p:cNvPr>
          <p:cNvSpPr>
            <a:spLocks noGrp="1"/>
          </p:cNvSpPr>
          <p:nvPr>
            <p:ph type="dt" sz="half" idx="10"/>
          </p:nvPr>
        </p:nvSpPr>
        <p:spPr/>
        <p:txBody>
          <a:bodyPr/>
          <a:lstStyle/>
          <a:p>
            <a:fld id="{80CA111A-4E6E-1B42-8A7A-72F8E138F16F}" type="datetime1">
              <a:rPr lang="en-US" smtClean="0"/>
              <a:t>9/30/22</a:t>
            </a:fld>
            <a:endParaRPr lang="en-US"/>
          </a:p>
        </p:txBody>
      </p:sp>
      <p:sp>
        <p:nvSpPr>
          <p:cNvPr id="5" name="Footer Placeholder 4">
            <a:extLst>
              <a:ext uri="{FF2B5EF4-FFF2-40B4-BE49-F238E27FC236}">
                <a16:creationId xmlns:a16="http://schemas.microsoft.com/office/drawing/2014/main" id="{A697B02D-2844-747B-31E2-CAB892D92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F3BEC-60EC-0C07-9737-EBA5D4EE58CC}"/>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92104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3CB4-4128-02E8-CE1F-D5E1EE1A20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CE3FD-8E09-E495-0CEC-DC3D2BF1D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22B93-CFFB-8C0A-70F5-A33E970E7B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6155C1-E9FD-6305-BD9C-A33C8A2A9866}"/>
              </a:ext>
            </a:extLst>
          </p:cNvPr>
          <p:cNvSpPr>
            <a:spLocks noGrp="1"/>
          </p:cNvSpPr>
          <p:nvPr>
            <p:ph type="dt" sz="half" idx="10"/>
          </p:nvPr>
        </p:nvSpPr>
        <p:spPr/>
        <p:txBody>
          <a:bodyPr/>
          <a:lstStyle/>
          <a:p>
            <a:fld id="{1EC81146-43A7-1A4D-A4A8-14E6A98BE769}" type="datetime1">
              <a:rPr lang="en-US" smtClean="0"/>
              <a:t>9/30/22</a:t>
            </a:fld>
            <a:endParaRPr lang="en-US"/>
          </a:p>
        </p:txBody>
      </p:sp>
      <p:sp>
        <p:nvSpPr>
          <p:cNvPr id="6" name="Footer Placeholder 5">
            <a:extLst>
              <a:ext uri="{FF2B5EF4-FFF2-40B4-BE49-F238E27FC236}">
                <a16:creationId xmlns:a16="http://schemas.microsoft.com/office/drawing/2014/main" id="{8D8DA135-CFAC-3577-8281-0BEEAC1354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691325-120D-B96D-C046-2DE967D6129D}"/>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836256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7C63-5848-40A9-0BF7-8AA972D50C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5DCEC8-BBD4-B6D1-4655-2C6E9AD23F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ACE436-1BE5-A032-6DF0-B655E2F60F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EB6CBD-F4DB-31AB-6FFC-2119A8CAEF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FE5A3A-804F-59E5-A3E6-78527E3E11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3322F8-21B6-F60A-4AB2-04543A50D613}"/>
              </a:ext>
            </a:extLst>
          </p:cNvPr>
          <p:cNvSpPr>
            <a:spLocks noGrp="1"/>
          </p:cNvSpPr>
          <p:nvPr>
            <p:ph type="dt" sz="half" idx="10"/>
          </p:nvPr>
        </p:nvSpPr>
        <p:spPr/>
        <p:txBody>
          <a:bodyPr/>
          <a:lstStyle/>
          <a:p>
            <a:fld id="{0ABB1BE4-2EE4-8645-B323-26B67B8B2D48}" type="datetime1">
              <a:rPr lang="en-US" smtClean="0"/>
              <a:t>9/30/22</a:t>
            </a:fld>
            <a:endParaRPr lang="en-US"/>
          </a:p>
        </p:txBody>
      </p:sp>
      <p:sp>
        <p:nvSpPr>
          <p:cNvPr id="8" name="Footer Placeholder 7">
            <a:extLst>
              <a:ext uri="{FF2B5EF4-FFF2-40B4-BE49-F238E27FC236}">
                <a16:creationId xmlns:a16="http://schemas.microsoft.com/office/drawing/2014/main" id="{EF772B8E-A84D-F487-DE7C-9BC5239CBC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319C08-99BB-057B-3969-31BC871B7D0B}"/>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15252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87F8-42AA-73AC-B8A3-4C5BAE695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488E7A-562B-84B1-E607-A25DD5131C56}"/>
              </a:ext>
            </a:extLst>
          </p:cNvPr>
          <p:cNvSpPr>
            <a:spLocks noGrp="1"/>
          </p:cNvSpPr>
          <p:nvPr>
            <p:ph type="dt" sz="half" idx="10"/>
          </p:nvPr>
        </p:nvSpPr>
        <p:spPr/>
        <p:txBody>
          <a:bodyPr/>
          <a:lstStyle/>
          <a:p>
            <a:fld id="{3090E61D-FEE0-7C4B-88A0-0C2B3940ADB7}" type="datetime1">
              <a:rPr lang="en-US" smtClean="0"/>
              <a:t>9/30/22</a:t>
            </a:fld>
            <a:endParaRPr lang="en-US"/>
          </a:p>
        </p:txBody>
      </p:sp>
      <p:sp>
        <p:nvSpPr>
          <p:cNvPr id="4" name="Footer Placeholder 3">
            <a:extLst>
              <a:ext uri="{FF2B5EF4-FFF2-40B4-BE49-F238E27FC236}">
                <a16:creationId xmlns:a16="http://schemas.microsoft.com/office/drawing/2014/main" id="{9FDAC7A6-BCF4-BE98-6C91-860919DE9A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20AB03-2995-9511-CA0C-77AEBE5632D5}"/>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232847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0A29D4-4AA7-5CD5-28BF-DD86EE95E137}"/>
              </a:ext>
            </a:extLst>
          </p:cNvPr>
          <p:cNvSpPr>
            <a:spLocks noGrp="1"/>
          </p:cNvSpPr>
          <p:nvPr>
            <p:ph type="dt" sz="half" idx="10"/>
          </p:nvPr>
        </p:nvSpPr>
        <p:spPr/>
        <p:txBody>
          <a:bodyPr/>
          <a:lstStyle/>
          <a:p>
            <a:fld id="{58C56D31-4487-9442-A370-A05D2128F2FC}" type="datetime1">
              <a:rPr lang="en-US" smtClean="0"/>
              <a:t>9/30/22</a:t>
            </a:fld>
            <a:endParaRPr lang="en-US"/>
          </a:p>
        </p:txBody>
      </p:sp>
      <p:sp>
        <p:nvSpPr>
          <p:cNvPr id="3" name="Footer Placeholder 2">
            <a:extLst>
              <a:ext uri="{FF2B5EF4-FFF2-40B4-BE49-F238E27FC236}">
                <a16:creationId xmlns:a16="http://schemas.microsoft.com/office/drawing/2014/main" id="{EB1BBDB4-DDF8-8441-F4EE-20F7B916DB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5E7E0-AA6A-362B-91AA-8766E9645B25}"/>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322822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11A1-2851-8349-95E3-B5E14BB82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9DD5F-BEE9-8F31-19EE-0F1EC45F5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F2EAED-5962-018E-6A05-110C39BEB6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16C302-EDF7-8787-C45B-E972DDFF61E3}"/>
              </a:ext>
            </a:extLst>
          </p:cNvPr>
          <p:cNvSpPr>
            <a:spLocks noGrp="1"/>
          </p:cNvSpPr>
          <p:nvPr>
            <p:ph type="dt" sz="half" idx="10"/>
          </p:nvPr>
        </p:nvSpPr>
        <p:spPr/>
        <p:txBody>
          <a:bodyPr/>
          <a:lstStyle/>
          <a:p>
            <a:fld id="{A42BB4DF-7A29-974C-9EF1-A8A70116AFD5}" type="datetime1">
              <a:rPr lang="en-US" smtClean="0"/>
              <a:t>9/30/22</a:t>
            </a:fld>
            <a:endParaRPr lang="en-US"/>
          </a:p>
        </p:txBody>
      </p:sp>
      <p:sp>
        <p:nvSpPr>
          <p:cNvPr id="6" name="Footer Placeholder 5">
            <a:extLst>
              <a:ext uri="{FF2B5EF4-FFF2-40B4-BE49-F238E27FC236}">
                <a16:creationId xmlns:a16="http://schemas.microsoft.com/office/drawing/2014/main" id="{7C236C36-B5FB-F2A7-7762-F854B2AAA6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0FEAD-ABF2-B8E1-F7FC-394415635296}"/>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331012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CF8A-546A-1B03-414C-CEE21AE06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3C668E-BF4D-47C1-62B1-2607C4EC15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D0DD63-677C-3A2C-9254-12037F158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C3C011-8FC1-C1E8-4BE9-471A78920AB7}"/>
              </a:ext>
            </a:extLst>
          </p:cNvPr>
          <p:cNvSpPr>
            <a:spLocks noGrp="1"/>
          </p:cNvSpPr>
          <p:nvPr>
            <p:ph type="dt" sz="half" idx="10"/>
          </p:nvPr>
        </p:nvSpPr>
        <p:spPr/>
        <p:txBody>
          <a:bodyPr/>
          <a:lstStyle/>
          <a:p>
            <a:fld id="{58072618-49A6-7C46-A7BF-B1A314AD7FF3}" type="datetime1">
              <a:rPr lang="en-US" smtClean="0"/>
              <a:t>9/30/22</a:t>
            </a:fld>
            <a:endParaRPr lang="en-US"/>
          </a:p>
        </p:txBody>
      </p:sp>
      <p:sp>
        <p:nvSpPr>
          <p:cNvPr id="6" name="Footer Placeholder 5">
            <a:extLst>
              <a:ext uri="{FF2B5EF4-FFF2-40B4-BE49-F238E27FC236}">
                <a16:creationId xmlns:a16="http://schemas.microsoft.com/office/drawing/2014/main" id="{95C80006-A05B-3BAB-FC02-C339E91DA0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DB5A2-8945-5455-A137-4F016272C2AA}"/>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872352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E2A5E9-9972-0A6F-1950-91B26B57A3F8}"/>
              </a:ext>
            </a:extLst>
          </p:cNvPr>
          <p:cNvSpPr/>
          <p:nvPr userDrawn="1"/>
        </p:nvSpPr>
        <p:spPr>
          <a:xfrm>
            <a:off x="0" y="0"/>
            <a:ext cx="12192000" cy="727969"/>
          </a:xfrm>
          <a:prstGeom prst="rect">
            <a:avLst/>
          </a:prstGeom>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5130D55-6122-FE6B-2D2A-4CF0A269C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53B974-67B5-4895-69A1-8A4BE7ADC6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2B9B5-6347-A377-0074-8D536B314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479539-2534-6441-9A92-FA2AABECD795}" type="datetime1">
              <a:rPr lang="en-US" smtClean="0"/>
              <a:t>9/30/22</a:t>
            </a:fld>
            <a:endParaRPr lang="en-US"/>
          </a:p>
        </p:txBody>
      </p:sp>
      <p:sp>
        <p:nvSpPr>
          <p:cNvPr id="5" name="Footer Placeholder 4">
            <a:extLst>
              <a:ext uri="{FF2B5EF4-FFF2-40B4-BE49-F238E27FC236}">
                <a16:creationId xmlns:a16="http://schemas.microsoft.com/office/drawing/2014/main" id="{D768CD55-B139-4114-CDC1-AF94B0A8F4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0014A9-B699-E1FC-2FA8-9B5D9CB3699C}"/>
              </a:ext>
            </a:extLst>
          </p:cNvPr>
          <p:cNvSpPr>
            <a:spLocks noGrp="1"/>
          </p:cNvSpPr>
          <p:nvPr>
            <p:ph type="sldNum" sz="quarter" idx="4"/>
          </p:nvPr>
        </p:nvSpPr>
        <p:spPr>
          <a:xfrm>
            <a:off x="9267547" y="631031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829EE2-C368-BC4E-869C-0C758FFF8419}" type="slidenum">
              <a:rPr lang="en-US" smtClean="0"/>
              <a:t>‹#›</a:t>
            </a:fld>
            <a:r>
              <a:rPr lang="en-US" dirty="0"/>
              <a:t>/100</a:t>
            </a:r>
          </a:p>
        </p:txBody>
      </p:sp>
    </p:spTree>
    <p:extLst>
      <p:ext uri="{BB962C8B-B14F-4D97-AF65-F5344CB8AC3E}">
        <p14:creationId xmlns:p14="http://schemas.microsoft.com/office/powerpoint/2010/main" val="1380795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linicaltrials.gov/ct2/show/NCT03254875"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clinicaltrials.gov/"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xkcd.com/253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ancer.org/treatment/treatments-and-side-effects/clinical-trials/what-you-need-to-know/phases-of-clinical-trials.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8F1E7B-AC37-6661-D60B-9D52CABEFD1C}"/>
              </a:ext>
            </a:extLst>
          </p:cNvPr>
          <p:cNvSpPr/>
          <p:nvPr/>
        </p:nvSpPr>
        <p:spPr>
          <a:xfrm>
            <a:off x="0" y="0"/>
            <a:ext cx="12192000" cy="727969"/>
          </a:xfrm>
          <a:prstGeom prst="rect">
            <a:avLst/>
          </a:prstGeom>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8A82D39-DD79-018F-1EF1-2628B600DECF}"/>
              </a:ext>
            </a:extLst>
          </p:cNvPr>
          <p:cNvSpPr txBox="1"/>
          <p:nvPr/>
        </p:nvSpPr>
        <p:spPr>
          <a:xfrm>
            <a:off x="2191915" y="1857640"/>
            <a:ext cx="7642516" cy="1384995"/>
          </a:xfrm>
          <a:prstGeom prst="rect">
            <a:avLst/>
          </a:prstGeom>
          <a:noFill/>
        </p:spPr>
        <p:txBody>
          <a:bodyPr wrap="square" rtlCol="0">
            <a:spAutoFit/>
          </a:bodyPr>
          <a:lstStyle/>
          <a:p>
            <a:pPr algn="ctr"/>
            <a:r>
              <a:rPr lang="en-US" sz="2800" dirty="0">
                <a:effectLst/>
                <a:latin typeface="Roboto Light" panose="02000000000000000000" pitchFamily="2" charset="0"/>
                <a:ea typeface="Roboto Light" panose="02000000000000000000" pitchFamily="2" charset="0"/>
              </a:rPr>
              <a:t>LeafAI: a user-friendly, explainable query generation application for cohort discovery and biomedical reasoning using natural language</a:t>
            </a:r>
            <a:endParaRPr lang="en-US" sz="2800" dirty="0">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66AEFC95-8597-F081-8F51-238165B16023}"/>
              </a:ext>
            </a:extLst>
          </p:cNvPr>
          <p:cNvSpPr txBox="1"/>
          <p:nvPr/>
        </p:nvSpPr>
        <p:spPr>
          <a:xfrm>
            <a:off x="5106515" y="3756991"/>
            <a:ext cx="1545616" cy="400110"/>
          </a:xfrm>
          <a:prstGeom prst="rect">
            <a:avLst/>
          </a:prstGeom>
          <a:noFill/>
        </p:spPr>
        <p:txBody>
          <a:bodyPr wrap="none" rtlCol="0">
            <a:spAutoFit/>
          </a:bodyPr>
          <a:lstStyle/>
          <a:p>
            <a:r>
              <a:rPr lang="en-US" sz="2000" dirty="0">
                <a:latin typeface="Roboto Light" panose="02000000000000000000" pitchFamily="2" charset="0"/>
                <a:ea typeface="Roboto Light" panose="02000000000000000000" pitchFamily="2" charset="0"/>
              </a:rPr>
              <a:t>Nic Dobbins</a:t>
            </a:r>
          </a:p>
        </p:txBody>
      </p:sp>
      <p:sp>
        <p:nvSpPr>
          <p:cNvPr id="6" name="TextBox 5">
            <a:extLst>
              <a:ext uri="{FF2B5EF4-FFF2-40B4-BE49-F238E27FC236}">
                <a16:creationId xmlns:a16="http://schemas.microsoft.com/office/drawing/2014/main" id="{E028C3DC-6027-9153-E2CD-93243DE1F19D}"/>
              </a:ext>
            </a:extLst>
          </p:cNvPr>
          <p:cNvSpPr txBox="1"/>
          <p:nvPr/>
        </p:nvSpPr>
        <p:spPr>
          <a:xfrm>
            <a:off x="3267069" y="4372306"/>
            <a:ext cx="5492209" cy="1077218"/>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UW Biomedical Natural Language Processing Group</a:t>
            </a:r>
          </a:p>
          <a:p>
            <a:pPr algn="ctr"/>
            <a:r>
              <a:rPr lang="en-US" sz="1600" dirty="0">
                <a:latin typeface="Roboto Light" panose="02000000000000000000" pitchFamily="2" charset="0"/>
                <a:ea typeface="Roboto Light" panose="02000000000000000000" pitchFamily="2" charset="0"/>
              </a:rPr>
              <a:t>UW Medicine Research IT</a:t>
            </a:r>
            <a:br>
              <a:rPr lang="en-US" sz="1600" dirty="0">
                <a:latin typeface="Roboto Light" panose="02000000000000000000" pitchFamily="2" charset="0"/>
                <a:ea typeface="Roboto Light" panose="02000000000000000000" pitchFamily="2" charset="0"/>
              </a:rPr>
            </a:br>
            <a:r>
              <a:rPr lang="en-US" sz="1600" dirty="0">
                <a:latin typeface="Roboto Light" panose="02000000000000000000" pitchFamily="2" charset="0"/>
                <a:ea typeface="Roboto Light" panose="02000000000000000000" pitchFamily="2" charset="0"/>
              </a:rPr>
              <a:t>Department of Biomedical Informatics &amp; Medical Education</a:t>
            </a:r>
          </a:p>
          <a:p>
            <a:pPr algn="ctr"/>
            <a:r>
              <a:rPr lang="en-US" sz="1600" dirty="0">
                <a:latin typeface="Roboto Light" panose="02000000000000000000" pitchFamily="2" charset="0"/>
                <a:ea typeface="Roboto Light" panose="02000000000000000000" pitchFamily="2" charset="0"/>
              </a:rPr>
              <a:t>University of Washington, Seattle, WA</a:t>
            </a:r>
          </a:p>
        </p:txBody>
      </p:sp>
      <p:sp>
        <p:nvSpPr>
          <p:cNvPr id="7" name="TextBox 6">
            <a:extLst>
              <a:ext uri="{FF2B5EF4-FFF2-40B4-BE49-F238E27FC236}">
                <a16:creationId xmlns:a16="http://schemas.microsoft.com/office/drawing/2014/main" id="{09A59C8F-DB5F-166B-3173-D83883787964}"/>
              </a:ext>
            </a:extLst>
          </p:cNvPr>
          <p:cNvSpPr txBox="1"/>
          <p:nvPr/>
        </p:nvSpPr>
        <p:spPr>
          <a:xfrm>
            <a:off x="4610386" y="5797827"/>
            <a:ext cx="2537874" cy="400110"/>
          </a:xfrm>
          <a:prstGeom prst="rect">
            <a:avLst/>
          </a:prstGeom>
          <a:noFill/>
        </p:spPr>
        <p:txBody>
          <a:bodyPr wrap="none" rtlCol="0">
            <a:spAutoFit/>
          </a:bodyPr>
          <a:lstStyle/>
          <a:p>
            <a:r>
              <a:rPr lang="en-US" sz="2000" dirty="0">
                <a:latin typeface="Roboto Light" panose="02000000000000000000" pitchFamily="2" charset="0"/>
                <a:ea typeface="Roboto Light" panose="02000000000000000000" pitchFamily="2" charset="0"/>
              </a:rPr>
              <a:t>November 14</a:t>
            </a:r>
            <a:r>
              <a:rPr lang="en-US" sz="2000" baseline="30000" dirty="0">
                <a:latin typeface="Roboto Light" panose="02000000000000000000" pitchFamily="2" charset="0"/>
                <a:ea typeface="Roboto Light" panose="02000000000000000000" pitchFamily="2" charset="0"/>
              </a:rPr>
              <a:t>th</a:t>
            </a:r>
            <a:r>
              <a:rPr lang="en-US" sz="2000" dirty="0">
                <a:latin typeface="Roboto Light" panose="02000000000000000000" pitchFamily="2" charset="0"/>
                <a:ea typeface="Roboto Light" panose="02000000000000000000" pitchFamily="2" charset="0"/>
              </a:rPr>
              <a:t>, 2022</a:t>
            </a:r>
          </a:p>
        </p:txBody>
      </p:sp>
      <p:pic>
        <p:nvPicPr>
          <p:cNvPr id="9" name="Picture 8">
            <a:extLst>
              <a:ext uri="{FF2B5EF4-FFF2-40B4-BE49-F238E27FC236}">
                <a16:creationId xmlns:a16="http://schemas.microsoft.com/office/drawing/2014/main" id="{EED26987-222C-5F2D-1D6F-EA327321B49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0" y="6130031"/>
            <a:ext cx="880084" cy="660063"/>
          </a:xfrm>
          <a:prstGeom prst="rect">
            <a:avLst/>
          </a:prstGeom>
        </p:spPr>
      </p:pic>
      <p:pic>
        <p:nvPicPr>
          <p:cNvPr id="2" name="Picture 2">
            <a:extLst>
              <a:ext uri="{FF2B5EF4-FFF2-40B4-BE49-F238E27FC236}">
                <a16:creationId xmlns:a16="http://schemas.microsoft.com/office/drawing/2014/main" id="{C231796A-931D-030D-3EC6-80533A327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5707" y="6186505"/>
            <a:ext cx="814557" cy="56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08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10</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3" y="2028616"/>
            <a:ext cx="9413318" cy="1938992"/>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 a human-annotated gold standard corpus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state-of-the-art NLP-based methods for generating SQL queries for cohort discovery from free-text.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1082887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Project Goals</a:t>
            </a:r>
            <a:endParaRPr lang="en-US" sz="2800" dirty="0">
              <a:latin typeface="Roboto Light" panose="02000000000000000000" pitchFamily="2" charset="0"/>
              <a:ea typeface="Roboto Light" panose="02000000000000000000" pitchFamily="2" charset="0"/>
            </a:endParaRPr>
          </a:p>
        </p:txBody>
      </p:sp>
      <p:pic>
        <p:nvPicPr>
          <p:cNvPr id="1026" name="Picture 2" descr="Iyad Rahwan | Cartoons | Programming humor, Artificial intelligence ...">
            <a:extLst>
              <a:ext uri="{FF2B5EF4-FFF2-40B4-BE49-F238E27FC236}">
                <a16:creationId xmlns:a16="http://schemas.microsoft.com/office/drawing/2014/main" id="{E2D69E0A-2802-C806-6C34-CE63348B1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390" y="3967608"/>
            <a:ext cx="4699563" cy="289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918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11</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521990" y="2075230"/>
            <a:ext cx="9026455" cy="2923877"/>
          </a:xfrm>
          <a:prstGeom prst="rect">
            <a:avLst/>
          </a:prstGeom>
          <a:noFill/>
        </p:spPr>
        <p:txBody>
          <a:bodyPr wrap="square" rtlCol="0">
            <a:spAutoFit/>
          </a:bodyPr>
          <a:lstStyle/>
          <a:p>
            <a:pPr>
              <a:spcAft>
                <a:spcPts val="1200"/>
              </a:spcAft>
            </a:pPr>
            <a:r>
              <a:rPr lang="en-US" i="1" dirty="0">
                <a:latin typeface="+mj-lt"/>
                <a:ea typeface="Roboto Light" panose="02000000000000000000" pitchFamily="2" charset="0"/>
              </a:rPr>
              <a:t>1. Newly diagnosed with breast cancer and scheduled for surgery</a:t>
            </a:r>
            <a:br>
              <a:rPr lang="en-US" i="1" dirty="0">
                <a:latin typeface="+mj-lt"/>
                <a:ea typeface="Roboto Light" panose="02000000000000000000" pitchFamily="2" charset="0"/>
              </a:rPr>
            </a:br>
            <a:endParaRPr lang="en-US" i="1" dirty="0">
              <a:latin typeface="+mj-lt"/>
              <a:ea typeface="Roboto Light" panose="02000000000000000000" pitchFamily="2" charset="0"/>
            </a:endParaRPr>
          </a:p>
          <a:p>
            <a:pPr>
              <a:spcAft>
                <a:spcPts val="1200"/>
              </a:spcAft>
            </a:pPr>
            <a:r>
              <a:rPr lang="en-US" i="1" dirty="0">
                <a:latin typeface="+mj-lt"/>
                <a:ea typeface="Roboto Light" panose="02000000000000000000" pitchFamily="2" charset="0"/>
              </a:rPr>
              <a:t>2. 18 years or above</a:t>
            </a:r>
            <a:br>
              <a:rPr lang="en-US" i="1" dirty="0">
                <a:latin typeface="+mj-lt"/>
                <a:ea typeface="Roboto Light" panose="02000000000000000000" pitchFamily="2" charset="0"/>
              </a:rPr>
            </a:br>
            <a:endParaRPr lang="en-US" i="1" dirty="0">
              <a:latin typeface="+mj-lt"/>
              <a:ea typeface="Roboto Light" panose="02000000000000000000" pitchFamily="2" charset="0"/>
            </a:endParaRPr>
          </a:p>
          <a:p>
            <a:pPr>
              <a:spcAft>
                <a:spcPts val="1200"/>
              </a:spcAft>
            </a:pPr>
            <a:r>
              <a:rPr lang="en-US" i="1" dirty="0">
                <a:latin typeface="+mj-lt"/>
                <a:ea typeface="Roboto Light" panose="02000000000000000000" pitchFamily="2" charset="0"/>
              </a:rPr>
              <a:t>3. </a:t>
            </a:r>
            <a:r>
              <a:rPr lang="en-US" i="1" dirty="0">
                <a:effectLst/>
                <a:latin typeface="+mj-lt"/>
              </a:rPr>
              <a:t>Those who experience high psychological stress will enter the RCT whereas those with low stress will be followed in an observational questionnaire study</a:t>
            </a:r>
          </a:p>
          <a:p>
            <a:pPr>
              <a:spcAft>
                <a:spcPts val="1200"/>
              </a:spcAft>
            </a:pPr>
            <a:endParaRPr lang="en-US" i="1" dirty="0">
              <a:effectLst/>
              <a:latin typeface="+mj-lt"/>
              <a:ea typeface="Roboto Light" panose="02000000000000000000" pitchFamily="2" charset="0"/>
            </a:endParaRPr>
          </a:p>
          <a:p>
            <a:pPr>
              <a:spcAft>
                <a:spcPts val="1200"/>
              </a:spcAft>
            </a:pPr>
            <a:r>
              <a:rPr lang="en-US" i="1" dirty="0">
                <a:latin typeface="+mj-lt"/>
                <a:ea typeface="Roboto Light" panose="02000000000000000000" pitchFamily="2" charset="0"/>
              </a:rPr>
              <a:t>4. N</a:t>
            </a:r>
            <a:r>
              <a:rPr lang="en-US" i="1" dirty="0">
                <a:effectLst/>
                <a:latin typeface="+mj-lt"/>
              </a:rPr>
              <a:t>o severe psychiatric disease requiring treatment, e.g., schizophrenia</a:t>
            </a:r>
            <a:endParaRPr lang="en-US" i="1" dirty="0">
              <a:latin typeface="+mj-lt"/>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1082887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Challenges</a:t>
            </a:r>
            <a:endParaRPr lang="en-US" sz="2800" dirty="0">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B5B799BA-430C-B10A-9688-AA4E3730836D}"/>
              </a:ext>
            </a:extLst>
          </p:cNvPr>
          <p:cNvSpPr txBox="1"/>
          <p:nvPr/>
        </p:nvSpPr>
        <p:spPr>
          <a:xfrm>
            <a:off x="0" y="6611779"/>
            <a:ext cx="10828878" cy="246221"/>
          </a:xfrm>
          <a:prstGeom prst="rect">
            <a:avLst/>
          </a:prstGeom>
          <a:noFill/>
        </p:spPr>
        <p:txBody>
          <a:bodyPr wrap="square">
            <a:spAutoFit/>
          </a:bodyPr>
          <a:lstStyle/>
          <a:p>
            <a:r>
              <a:rPr lang="en-US" sz="1000" dirty="0">
                <a:effectLst/>
                <a:latin typeface="Arial" panose="020B0604020202020204" pitchFamily="34" charset="0"/>
              </a:rPr>
              <a:t>Adapted from trial NCT03254875 at </a:t>
            </a:r>
            <a:r>
              <a:rPr lang="en-US" sz="1000" dirty="0">
                <a:effectLst/>
                <a:latin typeface="Courier New" panose="02070309020205020404" pitchFamily="49" charset="0"/>
                <a:hlinkClick r:id="rId3"/>
              </a:rPr>
              <a:t>https://clinicaltrials</a:t>
            </a:r>
            <a:r>
              <a:rPr lang="en-US" sz="1000" dirty="0">
                <a:effectLst/>
                <a:latin typeface="Arial" panose="020B0604020202020204" pitchFamily="34" charset="0"/>
                <a:hlinkClick r:id="rId3"/>
              </a:rPr>
              <a:t>.</a:t>
            </a:r>
            <a:r>
              <a:rPr lang="en-US" sz="1000" dirty="0">
                <a:effectLst/>
                <a:latin typeface="Courier New" panose="02070309020205020404" pitchFamily="49" charset="0"/>
                <a:hlinkClick r:id="rId3"/>
              </a:rPr>
              <a:t>gov/ct2/show/NCT03254875</a:t>
            </a:r>
            <a:r>
              <a:rPr lang="en-US" sz="1000" dirty="0">
                <a:effectLst/>
                <a:latin typeface="Courier New" panose="02070309020205020404" pitchFamily="49" charset="0"/>
              </a:rPr>
              <a:t> </a:t>
            </a:r>
            <a:endParaRPr lang="en-US" sz="1000" dirty="0"/>
          </a:p>
        </p:txBody>
      </p:sp>
      <p:sp>
        <p:nvSpPr>
          <p:cNvPr id="6" name="TextBox 5">
            <a:extLst>
              <a:ext uri="{FF2B5EF4-FFF2-40B4-BE49-F238E27FC236}">
                <a16:creationId xmlns:a16="http://schemas.microsoft.com/office/drawing/2014/main" id="{3B750B27-979D-B2DF-6447-5AE21538265C}"/>
              </a:ext>
            </a:extLst>
          </p:cNvPr>
          <p:cNvSpPr txBox="1"/>
          <p:nvPr/>
        </p:nvSpPr>
        <p:spPr>
          <a:xfrm>
            <a:off x="7409821" y="1287291"/>
            <a:ext cx="2367956"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What kind of surgery?</a:t>
            </a:r>
          </a:p>
        </p:txBody>
      </p:sp>
      <p:cxnSp>
        <p:nvCxnSpPr>
          <p:cNvPr id="8" name="Straight Arrow Connector 7">
            <a:extLst>
              <a:ext uri="{FF2B5EF4-FFF2-40B4-BE49-F238E27FC236}">
                <a16:creationId xmlns:a16="http://schemas.microsoft.com/office/drawing/2014/main" id="{E66F4724-530D-B0A9-9F9C-783B56FBBDF5}"/>
              </a:ext>
            </a:extLst>
          </p:cNvPr>
          <p:cNvCxnSpPr>
            <a:stCxn id="6" idx="2"/>
          </p:cNvCxnSpPr>
          <p:nvPr/>
        </p:nvCxnSpPr>
        <p:spPr>
          <a:xfrm flipH="1">
            <a:off x="6594231" y="1656623"/>
            <a:ext cx="1999568" cy="515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00E514-2D80-99AF-B633-255184E3A384}"/>
              </a:ext>
            </a:extLst>
          </p:cNvPr>
          <p:cNvSpPr txBox="1"/>
          <p:nvPr/>
        </p:nvSpPr>
        <p:spPr>
          <a:xfrm>
            <a:off x="255813" y="1562582"/>
            <a:ext cx="1917513"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When is “newly”?</a:t>
            </a:r>
          </a:p>
        </p:txBody>
      </p:sp>
      <p:cxnSp>
        <p:nvCxnSpPr>
          <p:cNvPr id="11" name="Straight Arrow Connector 10">
            <a:extLst>
              <a:ext uri="{FF2B5EF4-FFF2-40B4-BE49-F238E27FC236}">
                <a16:creationId xmlns:a16="http://schemas.microsoft.com/office/drawing/2014/main" id="{51B5B83C-E23F-71CA-EC4C-8727DF9133FA}"/>
              </a:ext>
            </a:extLst>
          </p:cNvPr>
          <p:cNvCxnSpPr>
            <a:cxnSpLocks/>
          </p:cNvCxnSpPr>
          <p:nvPr/>
        </p:nvCxnSpPr>
        <p:spPr>
          <a:xfrm>
            <a:off x="1147213" y="1914161"/>
            <a:ext cx="0" cy="1705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CCA5AD-6A2E-E369-838A-9FE185397BCF}"/>
              </a:ext>
            </a:extLst>
          </p:cNvPr>
          <p:cNvSpPr txBox="1"/>
          <p:nvPr/>
        </p:nvSpPr>
        <p:spPr>
          <a:xfrm>
            <a:off x="3693712" y="2631401"/>
            <a:ext cx="2887329" cy="369332"/>
          </a:xfrm>
          <a:prstGeom prst="rect">
            <a:avLst/>
          </a:prstGeom>
          <a:noFill/>
        </p:spPr>
        <p:txBody>
          <a:bodyPr wrap="none" rtlCol="0">
            <a:spAutoFit/>
          </a:bodyPr>
          <a:lstStyle/>
          <a:p>
            <a:r>
              <a:rPr lang="en-US" i="1" u="sng" dirty="0">
                <a:solidFill>
                  <a:srgbClr val="FF0000"/>
                </a:solidFill>
                <a:latin typeface="Roboto Light" panose="02000000000000000000" pitchFamily="2" charset="0"/>
                <a:ea typeface="Roboto Light" panose="02000000000000000000" pitchFamily="2" charset="0"/>
              </a:rPr>
              <a:t>What</a:t>
            </a:r>
            <a:r>
              <a:rPr lang="en-US" dirty="0">
                <a:solidFill>
                  <a:srgbClr val="FF0000"/>
                </a:solidFill>
                <a:latin typeface="Roboto Light" panose="02000000000000000000" pitchFamily="2" charset="0"/>
                <a:ea typeface="Roboto Light" panose="02000000000000000000" pitchFamily="2" charset="0"/>
              </a:rPr>
              <a:t> is 18 years or above?</a:t>
            </a:r>
          </a:p>
        </p:txBody>
      </p:sp>
      <p:cxnSp>
        <p:nvCxnSpPr>
          <p:cNvPr id="15" name="Straight Arrow Connector 14">
            <a:extLst>
              <a:ext uri="{FF2B5EF4-FFF2-40B4-BE49-F238E27FC236}">
                <a16:creationId xmlns:a16="http://schemas.microsoft.com/office/drawing/2014/main" id="{F7BAEF07-E61D-86E3-4007-AB1CEE257F65}"/>
              </a:ext>
            </a:extLst>
          </p:cNvPr>
          <p:cNvCxnSpPr>
            <a:cxnSpLocks/>
          </p:cNvCxnSpPr>
          <p:nvPr/>
        </p:nvCxnSpPr>
        <p:spPr>
          <a:xfrm flipH="1">
            <a:off x="2537207" y="2864100"/>
            <a:ext cx="1076431" cy="72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AE1380-93A0-2180-F863-CCB4A1985CFC}"/>
              </a:ext>
            </a:extLst>
          </p:cNvPr>
          <p:cNvCxnSpPr>
            <a:cxnSpLocks/>
          </p:cNvCxnSpPr>
          <p:nvPr/>
        </p:nvCxnSpPr>
        <p:spPr>
          <a:xfrm flipH="1" flipV="1">
            <a:off x="6333390" y="3947031"/>
            <a:ext cx="1260625" cy="1238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B82D80-18B7-5969-C639-671CD991AA23}"/>
              </a:ext>
            </a:extLst>
          </p:cNvPr>
          <p:cNvSpPr txBox="1"/>
          <p:nvPr/>
        </p:nvSpPr>
        <p:spPr>
          <a:xfrm>
            <a:off x="7638331" y="3886172"/>
            <a:ext cx="3491661"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Statement of fact, not a criterion</a:t>
            </a:r>
          </a:p>
        </p:txBody>
      </p:sp>
      <p:cxnSp>
        <p:nvCxnSpPr>
          <p:cNvPr id="21" name="Straight Arrow Connector 20">
            <a:extLst>
              <a:ext uri="{FF2B5EF4-FFF2-40B4-BE49-F238E27FC236}">
                <a16:creationId xmlns:a16="http://schemas.microsoft.com/office/drawing/2014/main" id="{70A6468B-8DCF-1A71-E34F-CB2E6BBFCCD8}"/>
              </a:ext>
            </a:extLst>
          </p:cNvPr>
          <p:cNvCxnSpPr>
            <a:cxnSpLocks/>
          </p:cNvCxnSpPr>
          <p:nvPr/>
        </p:nvCxnSpPr>
        <p:spPr>
          <a:xfrm flipH="1" flipV="1">
            <a:off x="2298165" y="4999107"/>
            <a:ext cx="777257" cy="2059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C9EE1E1-7EB2-55BC-60BF-86E258D7D406}"/>
              </a:ext>
            </a:extLst>
          </p:cNvPr>
          <p:cNvSpPr txBox="1"/>
          <p:nvPr/>
        </p:nvSpPr>
        <p:spPr>
          <a:xfrm>
            <a:off x="3105766" y="5048382"/>
            <a:ext cx="2343911"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What could these be?</a:t>
            </a:r>
          </a:p>
        </p:txBody>
      </p:sp>
      <p:sp>
        <p:nvSpPr>
          <p:cNvPr id="24" name="TextBox 23">
            <a:extLst>
              <a:ext uri="{FF2B5EF4-FFF2-40B4-BE49-F238E27FC236}">
                <a16:creationId xmlns:a16="http://schemas.microsoft.com/office/drawing/2014/main" id="{3D93FAA3-FAE1-478F-BBBC-FE1D327A8341}"/>
              </a:ext>
            </a:extLst>
          </p:cNvPr>
          <p:cNvSpPr txBox="1"/>
          <p:nvPr/>
        </p:nvSpPr>
        <p:spPr>
          <a:xfrm>
            <a:off x="589879" y="5718817"/>
            <a:ext cx="7090403"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Many of these relate to reasoning. Also: acronyms, misspellings, etc.</a:t>
            </a:r>
          </a:p>
        </p:txBody>
      </p:sp>
    </p:spTree>
    <p:extLst>
      <p:ext uri="{BB962C8B-B14F-4D97-AF65-F5344CB8AC3E}">
        <p14:creationId xmlns:p14="http://schemas.microsoft.com/office/powerpoint/2010/main" val="139559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20"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12</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Broader Impact</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A3325397-BE8F-13C4-18FB-D43DB54B3A90}"/>
              </a:ext>
            </a:extLst>
          </p:cNvPr>
          <p:cNvSpPr txBox="1"/>
          <p:nvPr/>
        </p:nvSpPr>
        <p:spPr>
          <a:xfrm>
            <a:off x="838512" y="2028616"/>
            <a:ext cx="9747425"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Methods for finding cohorts may also be expanded to general purpose question-answering.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Cohort discovery using NLP may be useful for other kinds of biomedical research unrelated to clinical trials.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Evaluating system performance by comparing patients found to those actually enrolled in trials (Aim 2, discussed shortly) is a novel, high standard for this task</a:t>
            </a:r>
          </a:p>
        </p:txBody>
      </p:sp>
    </p:spTree>
    <p:extLst>
      <p:ext uri="{BB962C8B-B14F-4D97-AF65-F5344CB8AC3E}">
        <p14:creationId xmlns:p14="http://schemas.microsoft.com/office/powerpoint/2010/main" val="3767907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13</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Related Work</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747425" cy="1323439"/>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Corpora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Methods for cohort discovery from free-text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NLP-based software for cohort discovery </a:t>
            </a:r>
          </a:p>
        </p:txBody>
      </p:sp>
    </p:spTree>
    <p:extLst>
      <p:ext uri="{BB962C8B-B14F-4D97-AF65-F5344CB8AC3E}">
        <p14:creationId xmlns:p14="http://schemas.microsoft.com/office/powerpoint/2010/main" val="1985543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14</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Corpora of Eligibility Criteria</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958442"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EliXR</a:t>
            </a:r>
            <a:r>
              <a:rPr lang="en-US" sz="2000" dirty="0">
                <a:latin typeface="Roboto Light" panose="02000000000000000000" pitchFamily="2" charset="0"/>
                <a:ea typeface="Roboto Light" panose="02000000000000000000" pitchFamily="2" charset="0"/>
              </a:rPr>
              <a:t> by Weng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 1,000 annotated eligibility criteria documents from various disease domains, custom schema. Not publicly available.</a:t>
            </a:r>
          </a:p>
          <a:p>
            <a:pPr marL="457200"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EliIE</a:t>
            </a:r>
            <a:r>
              <a:rPr lang="en-US" sz="2000" dirty="0">
                <a:latin typeface="Roboto Light" panose="02000000000000000000" pitchFamily="2" charset="0"/>
                <a:ea typeface="Roboto Light" panose="02000000000000000000" pitchFamily="2" charset="0"/>
              </a:rPr>
              <a:t> by Kang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 230 annotated eligibility criteria related to Alzheimer's Disease, based on the OMOP (Observational Medical Outcomes Partnership) schema. </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Chia</a:t>
            </a:r>
            <a:r>
              <a:rPr lang="en-US" sz="2000" dirty="0">
                <a:latin typeface="Roboto Light" panose="02000000000000000000" pitchFamily="2" charset="0"/>
                <a:ea typeface="Roboto Light" panose="02000000000000000000" pitchFamily="2" charset="0"/>
              </a:rPr>
              <a:t> by </a:t>
            </a:r>
            <a:r>
              <a:rPr lang="en-US" sz="2000" dirty="0" err="1">
                <a:latin typeface="Roboto Light" panose="02000000000000000000" pitchFamily="2" charset="0"/>
                <a:ea typeface="Roboto Light" panose="02000000000000000000" pitchFamily="2" charset="0"/>
              </a:rPr>
              <a:t>Kury</a:t>
            </a:r>
            <a:r>
              <a:rPr lang="en-US" sz="2000" dirty="0">
                <a:latin typeface="Roboto Light" panose="02000000000000000000" pitchFamily="2" charset="0"/>
                <a:ea typeface="Roboto Light" panose="02000000000000000000" pitchFamily="2" charset="0"/>
              </a:rPr>
              <a:t>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 1,000 annotated eligibility criteria from various disease domains, based on OMOP schema.</a:t>
            </a:r>
            <a:endParaRPr lang="en-US" sz="2000" b="1"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BDBF72B1-F7E7-17A2-139E-101D872BD6AE}"/>
              </a:ext>
            </a:extLst>
          </p:cNvPr>
          <p:cNvPicPr>
            <a:picLocks noChangeAspect="1"/>
          </p:cNvPicPr>
          <p:nvPr/>
        </p:nvPicPr>
        <p:blipFill>
          <a:blip r:embed="rId2"/>
          <a:stretch>
            <a:fillRect/>
          </a:stretch>
        </p:blipFill>
        <p:spPr>
          <a:xfrm>
            <a:off x="3030390" y="4328418"/>
            <a:ext cx="5043364" cy="1664704"/>
          </a:xfrm>
          <a:prstGeom prst="rect">
            <a:avLst/>
          </a:prstGeom>
        </p:spPr>
      </p:pic>
      <p:sp>
        <p:nvSpPr>
          <p:cNvPr id="6" name="TextBox 5">
            <a:extLst>
              <a:ext uri="{FF2B5EF4-FFF2-40B4-BE49-F238E27FC236}">
                <a16:creationId xmlns:a16="http://schemas.microsoft.com/office/drawing/2014/main" id="{B087AC3A-6101-36F1-20C6-9FB69E43D505}"/>
              </a:ext>
            </a:extLst>
          </p:cNvPr>
          <p:cNvSpPr txBox="1"/>
          <p:nvPr/>
        </p:nvSpPr>
        <p:spPr>
          <a:xfrm>
            <a:off x="2968847" y="5967027"/>
            <a:ext cx="5043363" cy="261610"/>
          </a:xfrm>
          <a:prstGeom prst="rect">
            <a:avLst/>
          </a:prstGeom>
          <a:noFill/>
        </p:spPr>
        <p:txBody>
          <a:bodyPr wrap="square" rtlCol="0">
            <a:spAutoFit/>
          </a:bodyPr>
          <a:lstStyle/>
          <a:p>
            <a:r>
              <a:rPr lang="en-US" sz="1100" dirty="0">
                <a:latin typeface="Roboto Light" panose="02000000000000000000" pitchFamily="2" charset="0"/>
                <a:ea typeface="Roboto Light" panose="02000000000000000000" pitchFamily="2" charset="0"/>
              </a:rPr>
              <a:t>Example Chia annotation.</a:t>
            </a:r>
          </a:p>
        </p:txBody>
      </p:sp>
      <p:sp>
        <p:nvSpPr>
          <p:cNvPr id="7" name="TextBox 6">
            <a:extLst>
              <a:ext uri="{FF2B5EF4-FFF2-40B4-BE49-F238E27FC236}">
                <a16:creationId xmlns:a16="http://schemas.microsoft.com/office/drawing/2014/main" id="{8C82C2E0-B8EA-709E-5FA0-3F95449557F9}"/>
              </a:ext>
            </a:extLst>
          </p:cNvPr>
          <p:cNvSpPr txBox="1"/>
          <p:nvPr/>
        </p:nvSpPr>
        <p:spPr>
          <a:xfrm>
            <a:off x="-61546" y="6252058"/>
            <a:ext cx="12192000" cy="6463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C. Weng, X. Wu, Z. Luo, M. R. Boland, D. Theodoratos, and S. B. Johnson. </a:t>
            </a:r>
            <a:r>
              <a:rPr lang="en-US" sz="900" dirty="0" err="1">
                <a:effectLst/>
                <a:latin typeface="Arial" panose="020B0604020202020204" pitchFamily="34" charset="0"/>
                <a:cs typeface="Arial" panose="020B0604020202020204" pitchFamily="34" charset="0"/>
              </a:rPr>
              <a:t>EliXR</a:t>
            </a:r>
            <a:r>
              <a:rPr lang="en-US" sz="900" dirty="0">
                <a:effectLst/>
                <a:latin typeface="Arial" panose="020B0604020202020204" pitchFamily="34" charset="0"/>
                <a:cs typeface="Arial" panose="020B0604020202020204" pitchFamily="34" charset="0"/>
              </a:rPr>
              <a:t>: an approach to eligibility criteria extraction and representation. Journal of the American Medical Informatics Association, 18. </a:t>
            </a:r>
            <a:r>
              <a:rPr lang="en-US" sz="900" dirty="0">
                <a:latin typeface="Arial" panose="020B0604020202020204" pitchFamily="34" charset="0"/>
                <a:cs typeface="Arial" panose="020B0604020202020204" pitchFamily="34" charset="0"/>
              </a:rPr>
              <a:t>D</a:t>
            </a:r>
            <a:r>
              <a:rPr lang="en-US" sz="900" dirty="0">
                <a:effectLst/>
                <a:latin typeface="Arial" panose="020B0604020202020204" pitchFamily="34" charset="0"/>
                <a:cs typeface="Arial" panose="020B0604020202020204" pitchFamily="34" charset="0"/>
              </a:rPr>
              <a:t>ec 2011.</a:t>
            </a:r>
            <a:br>
              <a:rPr lang="en-US" sz="900" dirty="0">
                <a:latin typeface="Arial" panose="020B0604020202020204" pitchFamily="34" charset="0"/>
                <a:ea typeface="Roboto" panose="02000000000000000000" pitchFamily="2" charset="0"/>
                <a:cs typeface="Arial" panose="020B0604020202020204" pitchFamily="34" charset="0"/>
              </a:rPr>
            </a:b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T. Kang, S. Zhang, Y. Tang, G. W. Hruby, A. </a:t>
            </a:r>
            <a:r>
              <a:rPr lang="en-US" sz="900" dirty="0" err="1">
                <a:effectLst/>
                <a:latin typeface="Arial" panose="020B0604020202020204" pitchFamily="34" charset="0"/>
                <a:cs typeface="Arial" panose="020B0604020202020204" pitchFamily="34" charset="0"/>
              </a:rPr>
              <a:t>Rusanov</a:t>
            </a:r>
            <a:r>
              <a:rPr lang="en-US" sz="900" dirty="0">
                <a:effectLst/>
                <a:latin typeface="Arial" panose="020B0604020202020204" pitchFamily="34" charset="0"/>
                <a:cs typeface="Arial" panose="020B0604020202020204" pitchFamily="34" charset="0"/>
              </a:rPr>
              <a:t>, N. </a:t>
            </a:r>
            <a:r>
              <a:rPr lang="en-US" sz="900" dirty="0" err="1">
                <a:effectLst/>
                <a:latin typeface="Arial" panose="020B0604020202020204" pitchFamily="34" charset="0"/>
                <a:cs typeface="Arial" panose="020B0604020202020204" pitchFamily="34" charset="0"/>
              </a:rPr>
              <a:t>Elhadad</a:t>
            </a:r>
            <a:r>
              <a:rPr lang="en-US" sz="900" dirty="0">
                <a:effectLst/>
                <a:latin typeface="Arial" panose="020B0604020202020204" pitchFamily="34" charset="0"/>
                <a:cs typeface="Arial" panose="020B0604020202020204" pitchFamily="34" charset="0"/>
              </a:rPr>
              <a:t>, and C. Weng. </a:t>
            </a:r>
            <a:r>
              <a:rPr lang="en-US" sz="900" dirty="0" err="1">
                <a:effectLst/>
                <a:latin typeface="Arial" panose="020B0604020202020204" pitchFamily="34" charset="0"/>
                <a:cs typeface="Arial" panose="020B0604020202020204" pitchFamily="34" charset="0"/>
              </a:rPr>
              <a:t>EliIE</a:t>
            </a:r>
            <a:r>
              <a:rPr lang="en-US" sz="900" dirty="0">
                <a:effectLst/>
                <a:latin typeface="Arial" panose="020B0604020202020204" pitchFamily="34" charset="0"/>
                <a:cs typeface="Arial" panose="020B0604020202020204" pitchFamily="34" charset="0"/>
              </a:rPr>
              <a:t>: An open-source information extraction system for clinical trial eligibility criteria. JAMIA, 24(6):1062–1071, 2017.</a:t>
            </a:r>
            <a:r>
              <a:rPr lang="en-US" sz="900" dirty="0">
                <a:latin typeface="Arial" panose="020B0604020202020204" pitchFamily="34" charset="0"/>
                <a:ea typeface="Roboto" panose="02000000000000000000" pitchFamily="2" charset="0"/>
                <a:cs typeface="Arial" panose="020B0604020202020204" pitchFamily="34" charset="0"/>
              </a:rPr>
              <a:t> </a:t>
            </a:r>
            <a:br>
              <a:rPr lang="en-US" sz="900" dirty="0">
                <a:latin typeface="Arial" panose="020B0604020202020204" pitchFamily="34" charset="0"/>
                <a:ea typeface="Roboto" panose="02000000000000000000" pitchFamily="2" charset="0"/>
                <a:cs typeface="Arial" panose="020B0604020202020204" pitchFamily="34" charset="0"/>
              </a:rPr>
            </a:b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F. </a:t>
            </a:r>
            <a:r>
              <a:rPr lang="en-US" sz="900" dirty="0" err="1">
                <a:effectLst/>
                <a:latin typeface="Arial" panose="020B0604020202020204" pitchFamily="34" charset="0"/>
                <a:cs typeface="Arial" panose="020B0604020202020204" pitchFamily="34" charset="0"/>
              </a:rPr>
              <a:t>Kury</a:t>
            </a:r>
            <a:r>
              <a:rPr lang="en-US" sz="900" dirty="0">
                <a:effectLst/>
                <a:latin typeface="Arial" panose="020B0604020202020204" pitchFamily="34" charset="0"/>
                <a:cs typeface="Arial" panose="020B0604020202020204" pitchFamily="34" charset="0"/>
              </a:rPr>
              <a:t>, A. Butler, C. Yuan, L.-h. Fu, Y. Sun, H. Liu, I. Sim, S. </a:t>
            </a:r>
            <a:r>
              <a:rPr lang="en-US" sz="900" dirty="0" err="1">
                <a:effectLst/>
                <a:latin typeface="Arial" panose="020B0604020202020204" pitchFamily="34" charset="0"/>
                <a:cs typeface="Arial" panose="020B0604020202020204" pitchFamily="34" charset="0"/>
              </a:rPr>
              <a:t>Carini</a:t>
            </a:r>
            <a:r>
              <a:rPr lang="en-US" sz="900" dirty="0">
                <a:effectLst/>
                <a:latin typeface="Arial" panose="020B0604020202020204" pitchFamily="34" charset="0"/>
                <a:cs typeface="Arial" panose="020B0604020202020204" pitchFamily="34" charset="0"/>
              </a:rPr>
              <a:t>, and C. Weng. Chia, a large annotated corpus of clinical trial eligibility criteria. Scientific data, 7(1):1–11, 2020.</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87422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15</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Methods for generating SQL queries from free-text criteria</a:t>
            </a: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958442" cy="2246769"/>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Database query generation</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Document ranking and classification</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Embeddings and similarity measurement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Logical representations and ontologies</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A combination of the above</a:t>
            </a:r>
          </a:p>
        </p:txBody>
      </p:sp>
    </p:spTree>
    <p:extLst>
      <p:ext uri="{BB962C8B-B14F-4D97-AF65-F5344CB8AC3E}">
        <p14:creationId xmlns:p14="http://schemas.microsoft.com/office/powerpoint/2010/main" val="3177652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16</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Database Query Generation</a:t>
            </a:r>
          </a:p>
        </p:txBody>
      </p:sp>
      <p:sp>
        <p:nvSpPr>
          <p:cNvPr id="3" name="TextBox 2">
            <a:extLst>
              <a:ext uri="{FF2B5EF4-FFF2-40B4-BE49-F238E27FC236}">
                <a16:creationId xmlns:a16="http://schemas.microsoft.com/office/drawing/2014/main" id="{6522C1F6-1F34-6B3D-97C3-B65CEDC5ECC4}"/>
              </a:ext>
            </a:extLst>
          </p:cNvPr>
          <p:cNvSpPr txBox="1"/>
          <p:nvPr/>
        </p:nvSpPr>
        <p:spPr>
          <a:xfrm>
            <a:off x="935229" y="1940780"/>
            <a:ext cx="9958442"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Extensive recent work on direct </a:t>
            </a:r>
            <a:r>
              <a:rPr lang="en-US" sz="2000" b="1" dirty="0">
                <a:solidFill>
                  <a:schemeClr val="accent6"/>
                </a:solidFill>
                <a:latin typeface="Roboto Light" panose="02000000000000000000" pitchFamily="2" charset="0"/>
                <a:ea typeface="Roboto Light" panose="02000000000000000000" pitchFamily="2" charset="0"/>
              </a:rPr>
              <a:t>text-to-SQL </a:t>
            </a:r>
            <a:r>
              <a:rPr lang="en-US" sz="2000" dirty="0">
                <a:latin typeface="Roboto Light" panose="02000000000000000000" pitchFamily="2" charset="0"/>
                <a:ea typeface="Roboto Light" panose="02000000000000000000" pitchFamily="2" charset="0"/>
              </a:rPr>
              <a:t>generation using Encoder-Decoder Transformer architectures. This task is called a Sequence to Sequence or “</a:t>
            </a:r>
            <a:r>
              <a:rPr lang="en-US" sz="2000" b="1" dirty="0">
                <a:solidFill>
                  <a:schemeClr val="accent6"/>
                </a:solidFill>
                <a:latin typeface="Roboto Light" panose="02000000000000000000" pitchFamily="2" charset="0"/>
                <a:ea typeface="Roboto Light" panose="02000000000000000000" pitchFamily="2" charset="0"/>
              </a:rPr>
              <a:t>Seq2Seq</a:t>
            </a:r>
            <a:r>
              <a:rPr lang="en-US" sz="2000" dirty="0">
                <a:latin typeface="Roboto Light" panose="02000000000000000000" pitchFamily="2" charset="0"/>
                <a:ea typeface="Roboto Light" panose="02000000000000000000" pitchFamily="2" charset="0"/>
              </a:rPr>
              <a:t>” problem.</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Has been used in the biomedical domain for question-answering on electronic health record data most notably by Bae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Wang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and Pan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Yu </a:t>
            </a:r>
            <a:r>
              <a:rPr lang="en-US" sz="2000" i="1" dirty="0">
                <a:latin typeface="Roboto Light" panose="02000000000000000000" pitchFamily="2" charset="0"/>
                <a:ea typeface="Roboto Light" panose="02000000000000000000" pitchFamily="2" charset="0"/>
              </a:rPr>
              <a:t>et al. </a:t>
            </a:r>
            <a:r>
              <a:rPr lang="en-US" sz="2000" dirty="0">
                <a:latin typeface="Roboto Light" panose="02000000000000000000" pitchFamily="2" charset="0"/>
                <a:ea typeface="Roboto Light" panose="02000000000000000000" pitchFamily="2" charset="0"/>
              </a:rPr>
              <a:t>used templated eligibility criteria to generate SQL queries for hypothetical database schema.</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7FBB9591-79E7-A180-DDA7-BE9D5A9A896F}"/>
              </a:ext>
            </a:extLst>
          </p:cNvPr>
          <p:cNvSpPr txBox="1"/>
          <p:nvPr/>
        </p:nvSpPr>
        <p:spPr>
          <a:xfrm>
            <a:off x="2232609" y="4894158"/>
            <a:ext cx="1926874" cy="369332"/>
          </a:xfrm>
          <a:prstGeom prst="rect">
            <a:avLst/>
          </a:prstGeom>
          <a:noFill/>
        </p:spPr>
        <p:txBody>
          <a:bodyPr wrap="none" rtlCol="0">
            <a:spAutoFit/>
          </a:bodyPr>
          <a:lstStyle/>
          <a:p>
            <a:r>
              <a:rPr lang="en-US" i="1" dirty="0">
                <a:cs typeface="Consolas" panose="020B0609020204030204" pitchFamily="49" charset="0"/>
              </a:rPr>
              <a:t>“- A1c test &gt; 6.5%”</a:t>
            </a:r>
          </a:p>
        </p:txBody>
      </p:sp>
      <p:sp>
        <p:nvSpPr>
          <p:cNvPr id="7" name="Right Arrow 6">
            <a:extLst>
              <a:ext uri="{FF2B5EF4-FFF2-40B4-BE49-F238E27FC236}">
                <a16:creationId xmlns:a16="http://schemas.microsoft.com/office/drawing/2014/main" id="{056C5178-53A7-5AC8-D292-CF98E395682F}"/>
              </a:ext>
            </a:extLst>
          </p:cNvPr>
          <p:cNvSpPr/>
          <p:nvPr/>
        </p:nvSpPr>
        <p:spPr>
          <a:xfrm>
            <a:off x="4640968" y="4894158"/>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D4A29E7-E00C-8494-ECF3-CE7D8D562E16}"/>
              </a:ext>
            </a:extLst>
          </p:cNvPr>
          <p:cNvSpPr txBox="1"/>
          <p:nvPr/>
        </p:nvSpPr>
        <p:spPr>
          <a:xfrm>
            <a:off x="5225482" y="4568774"/>
            <a:ext cx="5123518" cy="923330"/>
          </a:xfrm>
          <a:prstGeom prst="rect">
            <a:avLst/>
          </a:prstGeom>
          <a:noFill/>
        </p:spPr>
        <p:txBody>
          <a:bodyPr wrap="none" rtlCol="0">
            <a:spAutoFit/>
          </a:bodyPr>
          <a:lstStyle/>
          <a:p>
            <a:r>
              <a:rPr lang="en-US" dirty="0">
                <a:solidFill>
                  <a:schemeClr val="accent5"/>
                </a:solidFill>
                <a:latin typeface="Consolas" panose="020B0609020204030204" pitchFamily="49" charset="0"/>
                <a:cs typeface="Consolas" panose="020B0609020204030204" pitchFamily="49" charset="0"/>
              </a:rPr>
              <a:t>SELECT</a:t>
            </a:r>
            <a:r>
              <a:rPr lang="en-US" dirty="0">
                <a:latin typeface="Consolas" panose="020B0609020204030204" pitchFamily="49" charset="0"/>
                <a:cs typeface="Consolas" panose="020B0609020204030204" pitchFamily="49" charset="0"/>
              </a:rPr>
              <a:t> patient_id</a:t>
            </a:r>
          </a:p>
          <a:p>
            <a:r>
              <a:rPr lang="en-US" dirty="0">
                <a:solidFill>
                  <a:schemeClr val="accent5"/>
                </a:solidFill>
                <a:latin typeface="Consolas" panose="020B0609020204030204" pitchFamily="49" charset="0"/>
                <a:cs typeface="Consolas" panose="020B0609020204030204" pitchFamily="49" charset="0"/>
              </a:rPr>
              <a:t>FROM</a:t>
            </a:r>
            <a:r>
              <a:rPr lang="en-US" dirty="0">
                <a:latin typeface="Consolas" panose="020B0609020204030204" pitchFamily="49" charset="0"/>
                <a:cs typeface="Consolas" panose="020B0609020204030204" pitchFamily="49" charset="0"/>
              </a:rPr>
              <a:t>   labs</a:t>
            </a:r>
          </a:p>
          <a:p>
            <a:r>
              <a:rPr lang="en-US" dirty="0">
                <a:solidFill>
                  <a:schemeClr val="accent5"/>
                </a:solidFill>
                <a:latin typeface="Consolas" panose="020B0609020204030204" pitchFamily="49" charset="0"/>
                <a:cs typeface="Consolas" panose="020B0609020204030204" pitchFamily="49" charset="0"/>
              </a:rPr>
              <a:t>WHERE</a:t>
            </a:r>
            <a:r>
              <a:rPr lang="en-US" dirty="0">
                <a:latin typeface="Consolas" panose="020B0609020204030204" pitchFamily="49" charset="0"/>
                <a:cs typeface="Consolas" panose="020B0609020204030204" pitchFamily="49" charset="0"/>
              </a:rPr>
              <a:t>  lab_type = ‘a1c’ AND value &gt; 6.5</a:t>
            </a:r>
          </a:p>
        </p:txBody>
      </p:sp>
      <p:sp>
        <p:nvSpPr>
          <p:cNvPr id="9" name="TextBox 8">
            <a:extLst>
              <a:ext uri="{FF2B5EF4-FFF2-40B4-BE49-F238E27FC236}">
                <a16:creationId xmlns:a16="http://schemas.microsoft.com/office/drawing/2014/main" id="{354F0A33-F6E7-DF09-ED25-4652074C6D76}"/>
              </a:ext>
            </a:extLst>
          </p:cNvPr>
          <p:cNvSpPr txBox="1"/>
          <p:nvPr/>
        </p:nvSpPr>
        <p:spPr>
          <a:xfrm>
            <a:off x="0" y="5899004"/>
            <a:ext cx="12192000" cy="923330"/>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S. Bae, D. Kim, J. Kim, and E. Choi. Question Answering for Complex Electronic Health Records Database using Unified Encoder-Decoder Architecture. In Machine Learning for Health, pages 13–25. PMLR, 2021.</a:t>
            </a:r>
            <a:r>
              <a:rPr lang="en-US" sz="900" dirty="0">
                <a:latin typeface="Arial" panose="020B0604020202020204" pitchFamily="34" charset="0"/>
                <a:ea typeface="Roboto" panose="02000000000000000000" pitchFamily="2" charset="0"/>
                <a:cs typeface="Arial" panose="020B0604020202020204" pitchFamily="34" charset="0"/>
              </a:rPr>
              <a:t>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P. Wang, T. Shi, and C. K. Reddy. Text-to-SQL generation for question answering on electronic medical records. In Proceedings of The Web Conference 2020, pages 350–361, 2020.</a:t>
            </a:r>
            <a:br>
              <a:rPr lang="en-US" sz="900" dirty="0">
                <a:latin typeface="Arial" panose="020B0604020202020204" pitchFamily="34" charset="0"/>
                <a:ea typeface="Roboto" panose="02000000000000000000" pitchFamily="2" charset="0"/>
                <a:cs typeface="Arial" panose="020B0604020202020204" pitchFamily="34" charset="0"/>
              </a:rPr>
            </a:b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Y. Pan, C. Wang, B. Hu, Y. Xiang, X. Wang, Q. Chen, J. Chen, J. Du, et al. A BERT-Based Generation Model to Transform Medical Texts to SQL Queries for Electronic Medical Records: Model Development and Validation. JMIR Medical Informatics, 9(12):e32698, 2021.</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Yu, </a:t>
            </a:r>
            <a:r>
              <a:rPr lang="en-US" sz="900" dirty="0" err="1">
                <a:latin typeface="Arial" panose="020B0604020202020204" pitchFamily="34" charset="0"/>
                <a:cs typeface="Arial" panose="020B0604020202020204" pitchFamily="34" charset="0"/>
              </a:rPr>
              <a:t>Xiaojing</a:t>
            </a:r>
            <a:r>
              <a:rPr lang="en-US" sz="900" dirty="0">
                <a:latin typeface="Arial" panose="020B0604020202020204" pitchFamily="34" charset="0"/>
                <a:cs typeface="Arial" panose="020B0604020202020204" pitchFamily="34" charset="0"/>
              </a:rPr>
              <a:t>, et al. "Dataset and enhanced model for eligibility criteria-to-SQL semantic parsing." </a:t>
            </a:r>
            <a:r>
              <a:rPr lang="en-US" sz="900" i="1" dirty="0">
                <a:latin typeface="Arial" panose="020B0604020202020204" pitchFamily="34" charset="0"/>
                <a:cs typeface="Arial" panose="020B0604020202020204" pitchFamily="34" charset="0"/>
              </a:rPr>
              <a:t>12th International Conference on Language Resources and Evaluation (LREC)</a:t>
            </a:r>
            <a:r>
              <a:rPr lang="en-US" sz="900" dirty="0">
                <a:latin typeface="Arial" panose="020B0604020202020204" pitchFamily="34" charset="0"/>
                <a:cs typeface="Arial" panose="020B0604020202020204" pitchFamily="34" charset="0"/>
              </a:rPr>
              <a:t>. 2020.</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290563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17</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Database Query Generation (cont.)</a:t>
            </a:r>
          </a:p>
        </p:txBody>
      </p:sp>
      <p:sp>
        <p:nvSpPr>
          <p:cNvPr id="3" name="TextBox 2">
            <a:extLst>
              <a:ext uri="{FF2B5EF4-FFF2-40B4-BE49-F238E27FC236}">
                <a16:creationId xmlns:a16="http://schemas.microsoft.com/office/drawing/2014/main" id="{6522C1F6-1F34-6B3D-97C3-B65CEDC5ECC4}"/>
              </a:ext>
            </a:extLst>
          </p:cNvPr>
          <p:cNvSpPr txBox="1"/>
          <p:nvPr/>
        </p:nvSpPr>
        <p:spPr>
          <a:xfrm>
            <a:off x="935229" y="1940780"/>
            <a:ext cx="9958442" cy="317009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Hybrid deep learning / rule-based </a:t>
            </a:r>
            <a:r>
              <a:rPr lang="en-US" sz="2000" dirty="0">
                <a:latin typeface="Roboto Light" panose="02000000000000000000" pitchFamily="2" charset="0"/>
                <a:ea typeface="Roboto Light" panose="02000000000000000000" pitchFamily="2" charset="0"/>
              </a:rPr>
              <a:t>systems also used. Criteria2Query (Yuan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used BERT for negation detection and a Condition Random Field- (CRF) based classifier for Named Entity Recognition (NER).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Output values are analyzed by rules to create logical representations to generate queries for OMOP databases. </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354F0A33-F6E7-DF09-ED25-4652074C6D76}"/>
              </a:ext>
            </a:extLst>
          </p:cNvPr>
          <p:cNvSpPr txBox="1"/>
          <p:nvPr/>
        </p:nvSpPr>
        <p:spPr>
          <a:xfrm>
            <a:off x="0" y="6169707"/>
            <a:ext cx="12192000" cy="646331"/>
          </a:xfrm>
          <a:prstGeom prst="rect">
            <a:avLst/>
          </a:prstGeom>
          <a:noFill/>
        </p:spPr>
        <p:txBody>
          <a:bodyPr wrap="square" rtlCol="0">
            <a:spAutoFit/>
          </a:bodyPr>
          <a:lstStyle/>
          <a:p>
            <a:r>
              <a:rPr lang="en-US" sz="900" dirty="0">
                <a:latin typeface="Arial" panose="020B0604020202020204" pitchFamily="34" charset="0"/>
                <a:ea typeface="Roboto Light" panose="02000000000000000000" pitchFamily="2" charset="0"/>
                <a:cs typeface="Arial" panose="020B0604020202020204" pitchFamily="34" charset="0"/>
              </a:rPr>
              <a:t>Sources: </a:t>
            </a:r>
          </a:p>
          <a:p>
            <a:r>
              <a:rPr lang="en-US" sz="900" dirty="0">
                <a:latin typeface="Arial" panose="020B0604020202020204" pitchFamily="34" charset="0"/>
                <a:ea typeface="Roboto Light" panose="02000000000000000000" pitchFamily="2" charset="0"/>
                <a:cs typeface="Arial" panose="020B0604020202020204" pitchFamily="34" charset="0"/>
              </a:rPr>
              <a:t>  -</a:t>
            </a:r>
            <a:r>
              <a:rPr lang="en-US" sz="900" dirty="0">
                <a:effectLst/>
                <a:latin typeface="Arial" panose="020B0604020202020204" pitchFamily="34" charset="0"/>
                <a:ea typeface="Roboto Light" panose="02000000000000000000" pitchFamily="2" charset="0"/>
                <a:cs typeface="Arial" panose="020B0604020202020204" pitchFamily="34" charset="0"/>
              </a:rPr>
              <a:t>C. Yuan, P. B. Ryan, C. Ta, Y. Guo, Z. Li, J. Hardin, R. </a:t>
            </a:r>
            <a:r>
              <a:rPr lang="en-US" sz="900" dirty="0" err="1">
                <a:effectLst/>
                <a:latin typeface="Arial" panose="020B0604020202020204" pitchFamily="34" charset="0"/>
                <a:ea typeface="Roboto Light" panose="02000000000000000000" pitchFamily="2" charset="0"/>
                <a:cs typeface="Arial" panose="020B0604020202020204" pitchFamily="34" charset="0"/>
              </a:rPr>
              <a:t>Makadia</a:t>
            </a:r>
            <a:r>
              <a:rPr lang="en-US" sz="900" dirty="0">
                <a:effectLst/>
                <a:latin typeface="Arial" panose="020B0604020202020204" pitchFamily="34" charset="0"/>
                <a:ea typeface="Roboto Light" panose="02000000000000000000" pitchFamily="2" charset="0"/>
                <a:cs typeface="Arial" panose="020B0604020202020204" pitchFamily="34" charset="0"/>
              </a:rPr>
              <a:t>, P. </a:t>
            </a:r>
            <a:r>
              <a:rPr lang="en-US" sz="900" dirty="0" err="1">
                <a:effectLst/>
                <a:latin typeface="Arial" panose="020B0604020202020204" pitchFamily="34" charset="0"/>
                <a:ea typeface="Roboto Light" panose="02000000000000000000" pitchFamily="2" charset="0"/>
                <a:cs typeface="Arial" panose="020B0604020202020204" pitchFamily="34" charset="0"/>
              </a:rPr>
              <a:t>Jin</a:t>
            </a:r>
            <a:r>
              <a:rPr lang="en-US" sz="900" dirty="0">
                <a:effectLst/>
                <a:latin typeface="Arial" panose="020B0604020202020204" pitchFamily="34" charset="0"/>
                <a:ea typeface="Roboto Light" panose="02000000000000000000" pitchFamily="2" charset="0"/>
                <a:cs typeface="Arial" panose="020B0604020202020204" pitchFamily="34" charset="0"/>
              </a:rPr>
              <a:t>, N. Shang, T. Kang, and C. Weng. Criteria2Query: A natural language interface to clinical databases for cohort definition. Journal of the American Medical Informatics Association, 26(4):294–305, 2019.</a:t>
            </a:r>
          </a:p>
          <a:p>
            <a:r>
              <a:rPr lang="en-US" sz="900" dirty="0">
                <a:latin typeface="Arial" panose="020B0604020202020204" pitchFamily="34" charset="0"/>
                <a:ea typeface="Roboto Light" panose="02000000000000000000" pitchFamily="2" charset="0"/>
                <a:cs typeface="Arial" panose="020B0604020202020204" pitchFamily="34" charset="0"/>
              </a:rPr>
              <a:t>  -Fang, </a:t>
            </a:r>
            <a:r>
              <a:rPr lang="en-US" sz="900" dirty="0" err="1">
                <a:latin typeface="Arial" panose="020B0604020202020204" pitchFamily="34" charset="0"/>
                <a:ea typeface="Roboto Light" panose="02000000000000000000" pitchFamily="2" charset="0"/>
                <a:cs typeface="Arial" panose="020B0604020202020204" pitchFamily="34" charset="0"/>
              </a:rPr>
              <a:t>Yilu</a:t>
            </a:r>
            <a:r>
              <a:rPr lang="en-US" sz="900" dirty="0">
                <a:latin typeface="Arial" panose="020B0604020202020204" pitchFamily="34" charset="0"/>
                <a:ea typeface="Roboto Light" panose="02000000000000000000" pitchFamily="2" charset="0"/>
                <a:cs typeface="Arial" panose="020B0604020202020204" pitchFamily="34" charset="0"/>
              </a:rPr>
              <a:t>, et al. "Combining human and machine intelligence for clinical trial eligibility querying." Journal of the American Medical Informatics Association (2022).</a:t>
            </a:r>
          </a:p>
        </p:txBody>
      </p:sp>
      <p:pic>
        <p:nvPicPr>
          <p:cNvPr id="8194" name="Picture 2" descr="System architecture and data flow of Criteria2Query.">
            <a:extLst>
              <a:ext uri="{FF2B5EF4-FFF2-40B4-BE49-F238E27FC236}">
                <a16:creationId xmlns:a16="http://schemas.microsoft.com/office/drawing/2014/main" id="{407FE2F9-9E07-42EB-E603-EBDC0C489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984" y="3453333"/>
            <a:ext cx="4797673" cy="2481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125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18</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Other notable approaches</a:t>
            </a:r>
          </a:p>
        </p:txBody>
      </p:sp>
      <p:sp>
        <p:nvSpPr>
          <p:cNvPr id="3" name="TextBox 2">
            <a:extLst>
              <a:ext uri="{FF2B5EF4-FFF2-40B4-BE49-F238E27FC236}">
                <a16:creationId xmlns:a16="http://schemas.microsoft.com/office/drawing/2014/main" id="{6522C1F6-1F34-6B3D-97C3-B65CEDC5ECC4}"/>
              </a:ext>
            </a:extLst>
          </p:cNvPr>
          <p:cNvSpPr txBox="1"/>
          <p:nvPr/>
        </p:nvSpPr>
        <p:spPr>
          <a:xfrm>
            <a:off x="381314" y="1783892"/>
            <a:ext cx="9958442" cy="4031873"/>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Document Ranking and Classification</a:t>
            </a:r>
            <a:r>
              <a:rPr lang="en-US" dirty="0">
                <a:solidFill>
                  <a:schemeClr val="accent6"/>
                </a:solidFill>
                <a:latin typeface="Roboto Light" panose="02000000000000000000" pitchFamily="2" charset="0"/>
                <a:ea typeface="Roboto Light" panose="02000000000000000000" pitchFamily="2" charset="0"/>
              </a:rPr>
              <a:t> </a:t>
            </a:r>
            <a:r>
              <a:rPr lang="en-US" dirty="0">
                <a:latin typeface="Roboto Light" panose="02000000000000000000" pitchFamily="2" charset="0"/>
                <a:ea typeface="Roboto Light" panose="02000000000000000000" pitchFamily="2" charset="0"/>
              </a:rPr>
              <a:t>–Clinical notes sorted by most relevant using relatively small corpora of notes (low thousands) with different architectures (Chen </a:t>
            </a:r>
            <a:r>
              <a:rPr lang="en-US" i="1" dirty="0">
                <a:latin typeface="Roboto Light" panose="02000000000000000000" pitchFamily="2" charset="0"/>
                <a:ea typeface="Roboto Light" panose="02000000000000000000" pitchFamily="2" charset="0"/>
              </a:rPr>
              <a:t>et al.</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biLSTM+CRF</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Soni</a:t>
            </a:r>
            <a:r>
              <a:rPr lang="en-US" dirty="0">
                <a:latin typeface="Roboto Light" panose="02000000000000000000" pitchFamily="2" charset="0"/>
                <a:ea typeface="Roboto Light" panose="02000000000000000000" pitchFamily="2" charset="0"/>
              </a:rPr>
              <a:t> and Roberts: BERT).</a:t>
            </a:r>
          </a:p>
          <a:p>
            <a:pPr marL="457200" indent="-45720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Embeddings and similarity measurement</a:t>
            </a:r>
            <a:r>
              <a:rPr lang="en-US" dirty="0">
                <a:solidFill>
                  <a:schemeClr val="accent6"/>
                </a:solidFill>
                <a:latin typeface="Roboto Light" panose="02000000000000000000" pitchFamily="2" charset="0"/>
                <a:ea typeface="Roboto Light" panose="02000000000000000000" pitchFamily="2" charset="0"/>
              </a:rPr>
              <a:t> </a:t>
            </a:r>
            <a:r>
              <a:rPr lang="en-US" dirty="0">
                <a:latin typeface="Roboto Light" panose="02000000000000000000" pitchFamily="2" charset="0"/>
                <a:ea typeface="Roboto Light" panose="02000000000000000000" pitchFamily="2" charset="0"/>
              </a:rPr>
              <a:t>– eligibility criteria and patient medical history represented as vectorized embeddings. </a:t>
            </a:r>
            <a:r>
              <a:rPr lang="en-US" dirty="0" err="1">
                <a:latin typeface="Roboto Light" panose="02000000000000000000" pitchFamily="2" charset="0"/>
                <a:ea typeface="Roboto Light" panose="02000000000000000000" pitchFamily="2" charset="0"/>
              </a:rPr>
              <a:t>Dhayne</a:t>
            </a:r>
            <a:r>
              <a:rPr lang="en-US" dirty="0">
                <a:latin typeface="Roboto Light" panose="02000000000000000000" pitchFamily="2" charset="0"/>
                <a:ea typeface="Roboto Light" panose="02000000000000000000" pitchFamily="2" charset="0"/>
              </a:rPr>
              <a:t> </a:t>
            </a:r>
            <a:r>
              <a:rPr lang="en-US" i="1" dirty="0">
                <a:latin typeface="Roboto Light" panose="02000000000000000000" pitchFamily="2" charset="0"/>
                <a:ea typeface="Roboto Light" panose="02000000000000000000" pitchFamily="2" charset="0"/>
              </a:rPr>
              <a:t>et al</a:t>
            </a:r>
            <a:r>
              <a:rPr lang="en-US" dirty="0">
                <a:latin typeface="Roboto Light" panose="02000000000000000000" pitchFamily="2" charset="0"/>
                <a:ea typeface="Roboto Light" panose="02000000000000000000" pitchFamily="2" charset="0"/>
              </a:rPr>
              <a:t>. used cosine similarity and heuristics to determine if patient met criteria; Zhang </a:t>
            </a:r>
            <a:r>
              <a:rPr lang="en-US" i="1" dirty="0">
                <a:latin typeface="Roboto Light" panose="02000000000000000000" pitchFamily="2" charset="0"/>
                <a:ea typeface="Roboto Light" panose="02000000000000000000" pitchFamily="2" charset="0"/>
              </a:rPr>
              <a:t>et al</a:t>
            </a:r>
            <a:r>
              <a:rPr lang="en-US" dirty="0">
                <a:latin typeface="Roboto Light" panose="02000000000000000000" pitchFamily="2" charset="0"/>
                <a:ea typeface="Roboto Light" panose="02000000000000000000" pitchFamily="2" charset="0"/>
              </a:rPr>
              <a:t>. treated as an entailment problem (</a:t>
            </a:r>
            <a:r>
              <a:rPr lang="en-US" dirty="0" err="1">
                <a:latin typeface="Roboto Light" panose="02000000000000000000" pitchFamily="2" charset="0"/>
                <a:ea typeface="Roboto Light" panose="02000000000000000000" pitchFamily="2" charset="0"/>
              </a:rPr>
              <a:t>ie</a:t>
            </a:r>
            <a:r>
              <a:rPr lang="en-US" dirty="0">
                <a:latin typeface="Roboto Light" panose="02000000000000000000" pitchFamily="2" charset="0"/>
                <a:ea typeface="Roboto Light" panose="02000000000000000000" pitchFamily="2" charset="0"/>
              </a:rPr>
              <a:t>, patient history entails criteria = { true, false, unknowable })</a:t>
            </a:r>
          </a:p>
          <a:p>
            <a:pPr marL="457200" indent="-45720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Logical representations and ontologies</a:t>
            </a:r>
            <a:r>
              <a:rPr lang="en-US" dirty="0">
                <a:latin typeface="Roboto Light" panose="02000000000000000000" pitchFamily="2" charset="0"/>
                <a:ea typeface="Roboto Light" panose="02000000000000000000" pitchFamily="2" charset="0"/>
              </a:rPr>
              <a:t> – Patrao </a:t>
            </a:r>
            <a:r>
              <a:rPr lang="en-US" i="1" dirty="0">
                <a:latin typeface="Roboto Light" panose="02000000000000000000" pitchFamily="2" charset="0"/>
                <a:ea typeface="Roboto Light" panose="02000000000000000000" pitchFamily="2" charset="0"/>
              </a:rPr>
              <a:t>et al. </a:t>
            </a:r>
            <a:r>
              <a:rPr lang="en-US" dirty="0">
                <a:latin typeface="Roboto Light" panose="02000000000000000000" pitchFamily="2" charset="0"/>
                <a:ea typeface="Roboto Light" panose="02000000000000000000" pitchFamily="2" charset="0"/>
              </a:rPr>
              <a:t>used pattern matching rules, RDF (Resource Description Framework) graphs and an OWL reasoner to predict eligibility. Others have proposed logical annotation representations for eligibility criteria.</a:t>
            </a:r>
            <a:endParaRPr lang="en-US" b="1" dirty="0">
              <a:solidFill>
                <a:schemeClr val="accent6"/>
              </a:solidFill>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354F0A33-F6E7-DF09-ED25-4652074C6D76}"/>
              </a:ext>
            </a:extLst>
          </p:cNvPr>
          <p:cNvSpPr txBox="1"/>
          <p:nvPr/>
        </p:nvSpPr>
        <p:spPr>
          <a:xfrm>
            <a:off x="0" y="5796171"/>
            <a:ext cx="12192000" cy="1061829"/>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L. Chen, Y. Gu, X. Ji, C. Lou, Z. Sun, H. Li, Y. Gao, and Y. Huang. Clinical trial cohort selection based on multi-level rule-based natural language processing system. JAMIA, 26(11):1218–1226, 2019.</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S. </a:t>
            </a:r>
            <a:r>
              <a:rPr lang="en-US" sz="900" dirty="0" err="1">
                <a:effectLst/>
                <a:latin typeface="Arial" panose="020B0604020202020204" pitchFamily="34" charset="0"/>
                <a:cs typeface="Arial" panose="020B0604020202020204" pitchFamily="34" charset="0"/>
              </a:rPr>
              <a:t>Soni</a:t>
            </a:r>
            <a:r>
              <a:rPr lang="en-US" sz="900" dirty="0">
                <a:effectLst/>
                <a:latin typeface="Arial" panose="020B0604020202020204" pitchFamily="34" charset="0"/>
                <a:cs typeface="Arial" panose="020B0604020202020204" pitchFamily="34" charset="0"/>
              </a:rPr>
              <a:t> and K. Roberts. Patient cohort retrieval using transformer language models. In AMIA annual symposium proceedings, volume 2020, page 1150. American Medical Informatics Association, 2020.</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H. </a:t>
            </a:r>
            <a:r>
              <a:rPr lang="en-US" sz="900" dirty="0" err="1">
                <a:effectLst/>
                <a:latin typeface="Arial" panose="020B0604020202020204" pitchFamily="34" charset="0"/>
                <a:cs typeface="Arial" panose="020B0604020202020204" pitchFamily="34" charset="0"/>
              </a:rPr>
              <a:t>Dhayne</a:t>
            </a:r>
            <a:r>
              <a:rPr lang="en-US" sz="900" dirty="0">
                <a:effectLst/>
                <a:latin typeface="Arial" panose="020B0604020202020204" pitchFamily="34" charset="0"/>
                <a:cs typeface="Arial" panose="020B0604020202020204" pitchFamily="34" charset="0"/>
              </a:rPr>
              <a:t>, R. </a:t>
            </a:r>
            <a:r>
              <a:rPr lang="en-US" sz="900" dirty="0" err="1">
                <a:effectLst/>
                <a:latin typeface="Arial" panose="020B0604020202020204" pitchFamily="34" charset="0"/>
                <a:cs typeface="Arial" panose="020B0604020202020204" pitchFamily="34" charset="0"/>
              </a:rPr>
              <a:t>Kilany</a:t>
            </a:r>
            <a:r>
              <a:rPr lang="en-US" sz="900" dirty="0">
                <a:effectLst/>
                <a:latin typeface="Arial" panose="020B0604020202020204" pitchFamily="34" charset="0"/>
                <a:cs typeface="Arial" panose="020B0604020202020204" pitchFamily="34" charset="0"/>
              </a:rPr>
              <a:t>, R. Haque, and Y. Taher. EMR2vec: Bridging the gap between patient data and clinical trial. Computers &amp; Industrial Engineering, 156:107236, 2021.</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X. Zhang, C. Xiao, L. M. Glass, and J. Sun. </a:t>
            </a:r>
            <a:r>
              <a:rPr lang="en-US" sz="900" dirty="0" err="1">
                <a:effectLst/>
                <a:latin typeface="Arial" panose="020B0604020202020204" pitchFamily="34" charset="0"/>
                <a:cs typeface="Arial" panose="020B0604020202020204" pitchFamily="34" charset="0"/>
              </a:rPr>
              <a:t>DeepEnroll</a:t>
            </a:r>
            <a:r>
              <a:rPr lang="en-US" sz="900" dirty="0">
                <a:effectLst/>
                <a:latin typeface="Arial" panose="020B0604020202020204" pitchFamily="34" charset="0"/>
                <a:cs typeface="Arial" panose="020B0604020202020204" pitchFamily="34" charset="0"/>
              </a:rPr>
              <a:t>: patient-trial matching with deep embedding and entailment prediction. In Proceedings of The Web Conference 2020, pages 1029–1037, 2020.</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D. F. </a:t>
            </a:r>
            <a:r>
              <a:rPr lang="en-US" sz="900" dirty="0" err="1">
                <a:effectLst/>
                <a:latin typeface="Arial" panose="020B0604020202020204" pitchFamily="34" charset="0"/>
                <a:cs typeface="Arial" panose="020B0604020202020204" pitchFamily="34" charset="0"/>
              </a:rPr>
              <a:t>Patrão</a:t>
            </a:r>
            <a:r>
              <a:rPr lang="en-US" sz="900" dirty="0">
                <a:effectLst/>
                <a:latin typeface="Arial" panose="020B0604020202020204" pitchFamily="34" charset="0"/>
                <a:cs typeface="Arial" panose="020B0604020202020204" pitchFamily="34" charset="0"/>
              </a:rPr>
              <a:t>, M. </a:t>
            </a:r>
            <a:r>
              <a:rPr lang="en-US" sz="900" dirty="0" err="1">
                <a:effectLst/>
                <a:latin typeface="Arial" panose="020B0604020202020204" pitchFamily="34" charset="0"/>
                <a:cs typeface="Arial" panose="020B0604020202020204" pitchFamily="34" charset="0"/>
              </a:rPr>
              <a:t>Oleynik</a:t>
            </a:r>
            <a:r>
              <a:rPr lang="en-US" sz="900" dirty="0">
                <a:effectLst/>
                <a:latin typeface="Arial" panose="020B0604020202020204" pitchFamily="34" charset="0"/>
                <a:cs typeface="Arial" panose="020B0604020202020204" pitchFamily="34" charset="0"/>
              </a:rPr>
              <a:t>, F. </a:t>
            </a:r>
            <a:r>
              <a:rPr lang="en-US" sz="900" dirty="0" err="1">
                <a:effectLst/>
                <a:latin typeface="Arial" panose="020B0604020202020204" pitchFamily="34" charset="0"/>
                <a:cs typeface="Arial" panose="020B0604020202020204" pitchFamily="34" charset="0"/>
              </a:rPr>
              <a:t>Massicano</a:t>
            </a:r>
            <a:r>
              <a:rPr lang="en-US" sz="900" dirty="0">
                <a:effectLst/>
                <a:latin typeface="Arial" panose="020B0604020202020204" pitchFamily="34" charset="0"/>
                <a:cs typeface="Arial" panose="020B0604020202020204" pitchFamily="34" charset="0"/>
              </a:rPr>
              <a:t>, and A. </a:t>
            </a:r>
            <a:r>
              <a:rPr lang="en-US" sz="900" dirty="0" err="1">
                <a:effectLst/>
                <a:latin typeface="Arial" panose="020B0604020202020204" pitchFamily="34" charset="0"/>
                <a:cs typeface="Arial" panose="020B0604020202020204" pitchFamily="34" charset="0"/>
              </a:rPr>
              <a:t>Morassi</a:t>
            </a:r>
            <a:r>
              <a:rPr lang="en-US" sz="900" dirty="0">
                <a:effectLst/>
                <a:latin typeface="Arial" panose="020B0604020202020204" pitchFamily="34" charset="0"/>
                <a:cs typeface="Arial" panose="020B0604020202020204" pitchFamily="34" charset="0"/>
              </a:rPr>
              <a:t> </a:t>
            </a:r>
            <a:r>
              <a:rPr lang="en-US" sz="900" dirty="0" err="1">
                <a:effectLst/>
                <a:latin typeface="Arial" panose="020B0604020202020204" pitchFamily="34" charset="0"/>
                <a:cs typeface="Arial" panose="020B0604020202020204" pitchFamily="34" charset="0"/>
              </a:rPr>
              <a:t>Sasso</a:t>
            </a:r>
            <a:r>
              <a:rPr lang="en-US" sz="900" dirty="0">
                <a:effectLst/>
                <a:latin typeface="Arial" panose="020B0604020202020204" pitchFamily="34" charset="0"/>
                <a:cs typeface="Arial" panose="020B0604020202020204" pitchFamily="34" charset="0"/>
              </a:rPr>
              <a:t>. Recruit-An Ontology Based Information Retrieval System for Clinical Trials Recruitment. In MEDINFO 2015: eHealth-enabled Health, pages 534–538. </a:t>
            </a:r>
            <a:br>
              <a:rPr lang="en-US" sz="900" dirty="0">
                <a:effectLst/>
                <a:latin typeface="Arial" panose="020B0604020202020204" pitchFamily="34" charset="0"/>
                <a:cs typeface="Arial" panose="020B0604020202020204" pitchFamily="34" charset="0"/>
              </a:rPr>
            </a:br>
            <a:r>
              <a:rPr lang="en-US" sz="900" dirty="0">
                <a:effectLst/>
                <a:latin typeface="Arial" panose="020B0604020202020204" pitchFamily="34" charset="0"/>
                <a:cs typeface="Arial" panose="020B0604020202020204" pitchFamily="34" charset="0"/>
              </a:rPr>
              <a:t>IOS Press, 2015.</a:t>
            </a:r>
            <a:endParaRPr lang="en-US" sz="900" dirty="0">
              <a:latin typeface="Arial" panose="020B0604020202020204" pitchFamily="34" charset="0"/>
              <a:ea typeface="Roboto" panose="02000000000000000000" pitchFamily="2" charset="0"/>
              <a:cs typeface="Arial" panose="020B0604020202020204" pitchFamily="34" charset="0"/>
            </a:endParaRPr>
          </a:p>
        </p:txBody>
      </p:sp>
      <p:pic>
        <p:nvPicPr>
          <p:cNvPr id="9218" name="Picture 2" descr="Weight Scale Clipart Black And White - ClipArt Best">
            <a:extLst>
              <a:ext uri="{FF2B5EF4-FFF2-40B4-BE49-F238E27FC236}">
                <a16:creationId xmlns:a16="http://schemas.microsoft.com/office/drawing/2014/main" id="{193FBCA8-B418-7CA2-A9D1-3C89E01F6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5607" y="1388098"/>
            <a:ext cx="1600541" cy="132763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Contract with solid fill">
            <a:extLst>
              <a:ext uri="{FF2B5EF4-FFF2-40B4-BE49-F238E27FC236}">
                <a16:creationId xmlns:a16="http://schemas.microsoft.com/office/drawing/2014/main" id="{65C672B6-C0D1-8C48-3982-3ACA5EA6EF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0792" y="1955278"/>
            <a:ext cx="360556" cy="360556"/>
          </a:xfrm>
          <a:prstGeom prst="rect">
            <a:avLst/>
          </a:prstGeom>
        </p:spPr>
      </p:pic>
      <p:pic>
        <p:nvPicPr>
          <p:cNvPr id="11" name="Graphic 10" descr="Contract with solid fill">
            <a:extLst>
              <a:ext uri="{FF2B5EF4-FFF2-40B4-BE49-F238E27FC236}">
                <a16:creationId xmlns:a16="http://schemas.microsoft.com/office/drawing/2014/main" id="{9CBB00F8-FFE4-51F7-F92B-272451117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0408" y="1924391"/>
            <a:ext cx="360556" cy="360556"/>
          </a:xfrm>
          <a:prstGeom prst="rect">
            <a:avLst/>
          </a:prstGeom>
        </p:spPr>
      </p:pic>
      <p:pic>
        <p:nvPicPr>
          <p:cNvPr id="12" name="Picture 11">
            <a:extLst>
              <a:ext uri="{FF2B5EF4-FFF2-40B4-BE49-F238E27FC236}">
                <a16:creationId xmlns:a16="http://schemas.microsoft.com/office/drawing/2014/main" id="{AEA17FAA-0A89-FDEF-AAA0-7B586EF7EA32}"/>
              </a:ext>
            </a:extLst>
          </p:cNvPr>
          <p:cNvPicPr>
            <a:picLocks noChangeAspect="1"/>
          </p:cNvPicPr>
          <p:nvPr/>
        </p:nvPicPr>
        <p:blipFill>
          <a:blip r:embed="rId5"/>
          <a:stretch>
            <a:fillRect/>
          </a:stretch>
        </p:blipFill>
        <p:spPr>
          <a:xfrm>
            <a:off x="10360077" y="2945482"/>
            <a:ext cx="815174" cy="844550"/>
          </a:xfrm>
          <a:prstGeom prst="rect">
            <a:avLst/>
          </a:prstGeom>
        </p:spPr>
      </p:pic>
      <p:pic>
        <p:nvPicPr>
          <p:cNvPr id="13" name="Picture 12">
            <a:extLst>
              <a:ext uri="{FF2B5EF4-FFF2-40B4-BE49-F238E27FC236}">
                <a16:creationId xmlns:a16="http://schemas.microsoft.com/office/drawing/2014/main" id="{3735936D-5681-50EE-D7B0-F1CE7837DE9C}"/>
              </a:ext>
            </a:extLst>
          </p:cNvPr>
          <p:cNvPicPr>
            <a:picLocks noChangeAspect="1"/>
          </p:cNvPicPr>
          <p:nvPr/>
        </p:nvPicPr>
        <p:blipFill>
          <a:blip r:embed="rId6"/>
          <a:stretch>
            <a:fillRect/>
          </a:stretch>
        </p:blipFill>
        <p:spPr>
          <a:xfrm rot="5803443">
            <a:off x="11218294" y="2977591"/>
            <a:ext cx="676097" cy="687754"/>
          </a:xfrm>
          <a:prstGeom prst="rect">
            <a:avLst/>
          </a:prstGeom>
        </p:spPr>
      </p:pic>
      <p:pic>
        <p:nvPicPr>
          <p:cNvPr id="9222" name="Picture 6" descr="Definition Of Gene Ontology - definitoin">
            <a:extLst>
              <a:ext uri="{FF2B5EF4-FFF2-40B4-BE49-F238E27FC236}">
                <a16:creationId xmlns:a16="http://schemas.microsoft.com/office/drawing/2014/main" id="{CCCA5122-57E5-5D0A-BA3C-795443517A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54159" y="4148024"/>
            <a:ext cx="1693496" cy="117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659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19</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NLP-based software for cohort discovery </a:t>
            </a:r>
          </a:p>
        </p:txBody>
      </p:sp>
      <p:sp>
        <p:nvSpPr>
          <p:cNvPr id="3" name="TextBox 2">
            <a:extLst>
              <a:ext uri="{FF2B5EF4-FFF2-40B4-BE49-F238E27FC236}">
                <a16:creationId xmlns:a16="http://schemas.microsoft.com/office/drawing/2014/main" id="{6522C1F6-1F34-6B3D-97C3-B65CEDC5ECC4}"/>
              </a:ext>
            </a:extLst>
          </p:cNvPr>
          <p:cNvSpPr txBox="1"/>
          <p:nvPr/>
        </p:nvSpPr>
        <p:spPr>
          <a:xfrm>
            <a:off x="935229" y="1940780"/>
            <a:ext cx="5782094"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Criteria2Query</a:t>
            </a:r>
            <a:r>
              <a:rPr lang="en-US" sz="2000" dirty="0">
                <a:latin typeface="Roboto Light" panose="02000000000000000000" pitchFamily="2" charset="0"/>
                <a:ea typeface="Roboto Light" panose="02000000000000000000" pitchFamily="2" charset="0"/>
              </a:rPr>
              <a:t> by Yuan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most well known and recent.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Expanded by Fang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to allow users to edit predicted criteria, normalizations.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Outputs JSON-based logical representation of criteria to ”Atlas” tool, which in turn generates SQL from rules.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Returns a table of patients meeting criteria.</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354F0A33-F6E7-DF09-ED25-4652074C6D76}"/>
              </a:ext>
            </a:extLst>
          </p:cNvPr>
          <p:cNvSpPr txBox="1"/>
          <p:nvPr/>
        </p:nvSpPr>
        <p:spPr>
          <a:xfrm>
            <a:off x="0" y="6100458"/>
            <a:ext cx="6919622" cy="784830"/>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Yuan, Chi, et al. "Criteria2Query: a natural language interface to clinical databases for cohort definition." </a:t>
            </a:r>
            <a:r>
              <a:rPr lang="en-US" sz="900" i="1" dirty="0">
                <a:latin typeface="Arial" panose="020B0604020202020204" pitchFamily="34" charset="0"/>
                <a:cs typeface="Arial" panose="020B0604020202020204" pitchFamily="34" charset="0"/>
              </a:rPr>
              <a:t>Journal of the American Medical Informatics Association</a:t>
            </a:r>
            <a:r>
              <a:rPr lang="en-US" sz="900" dirty="0">
                <a:latin typeface="Arial" panose="020B0604020202020204" pitchFamily="34" charset="0"/>
                <a:cs typeface="Arial" panose="020B0604020202020204" pitchFamily="34" charset="0"/>
              </a:rPr>
              <a:t> 26.4 (2019): 294-305.</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Fang, </a:t>
            </a:r>
            <a:r>
              <a:rPr lang="en-US" sz="900" dirty="0" err="1">
                <a:latin typeface="Arial" panose="020B0604020202020204" pitchFamily="34" charset="0"/>
                <a:cs typeface="Arial" panose="020B0604020202020204" pitchFamily="34" charset="0"/>
              </a:rPr>
              <a:t>Yilu</a:t>
            </a:r>
            <a:r>
              <a:rPr lang="en-US" sz="900" dirty="0">
                <a:latin typeface="Arial" panose="020B0604020202020204" pitchFamily="34" charset="0"/>
                <a:cs typeface="Arial" panose="020B0604020202020204" pitchFamily="34" charset="0"/>
              </a:rPr>
              <a:t>, et al. "Combining human and machine intelligence for clinical trial eligibility querying." </a:t>
            </a:r>
            <a:r>
              <a:rPr lang="en-US" sz="900" i="1" dirty="0">
                <a:latin typeface="Arial" panose="020B0604020202020204" pitchFamily="34" charset="0"/>
                <a:cs typeface="Arial" panose="020B0604020202020204" pitchFamily="34" charset="0"/>
              </a:rPr>
              <a:t>Journal of the American Medical Informatics Association</a:t>
            </a:r>
            <a:r>
              <a:rPr lang="en-US" sz="900" dirty="0">
                <a:latin typeface="Arial" panose="020B0604020202020204" pitchFamily="34" charset="0"/>
                <a:cs typeface="Arial" panose="020B0604020202020204" pitchFamily="34" charset="0"/>
              </a:rPr>
              <a:t> (2022).</a:t>
            </a:r>
            <a:endParaRPr lang="en-US" sz="900" dirty="0">
              <a:latin typeface="Arial" panose="020B0604020202020204" pitchFamily="34" charset="0"/>
              <a:ea typeface="Roboto" panose="02000000000000000000" pitchFamily="2" charset="0"/>
              <a:cs typeface="Arial" panose="020B0604020202020204" pitchFamily="34" charset="0"/>
            </a:endParaRPr>
          </a:p>
        </p:txBody>
      </p:sp>
      <p:pic>
        <p:nvPicPr>
          <p:cNvPr id="10244" name="Picture 4">
            <a:extLst>
              <a:ext uri="{FF2B5EF4-FFF2-40B4-BE49-F238E27FC236}">
                <a16:creationId xmlns:a16="http://schemas.microsoft.com/office/drawing/2014/main" id="{A56835E4-A640-F364-8703-4E7CD70C5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622" y="1388098"/>
            <a:ext cx="5272378" cy="5469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335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A97E92-AE98-F012-B904-6F5CF342CE9C}"/>
              </a:ext>
            </a:extLst>
          </p:cNvPr>
          <p:cNvSpPr>
            <a:spLocks noGrp="1"/>
          </p:cNvSpPr>
          <p:nvPr>
            <p:ph type="sldNum" sz="quarter" idx="12"/>
          </p:nvPr>
        </p:nvSpPr>
        <p:spPr/>
        <p:txBody>
          <a:bodyPr/>
          <a:lstStyle/>
          <a:p>
            <a:fld id="{7E829EE2-C368-BC4E-869C-0C758FFF8419}" type="slidenum">
              <a:rPr lang="en-US" smtClean="0"/>
              <a:t>2</a:t>
            </a:fld>
            <a:endParaRPr lang="en-US"/>
          </a:p>
        </p:txBody>
      </p:sp>
      <p:sp>
        <p:nvSpPr>
          <p:cNvPr id="5" name="TextBox 4">
            <a:extLst>
              <a:ext uri="{FF2B5EF4-FFF2-40B4-BE49-F238E27FC236}">
                <a16:creationId xmlns:a16="http://schemas.microsoft.com/office/drawing/2014/main" id="{5037BDC2-221D-0FEA-4F19-15C396ED8B00}"/>
              </a:ext>
            </a:extLst>
          </p:cNvPr>
          <p:cNvSpPr txBox="1"/>
          <p:nvPr/>
        </p:nvSpPr>
        <p:spPr>
          <a:xfrm>
            <a:off x="838515" y="864878"/>
            <a:ext cx="177604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Outline</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EA9EF5E0-AF84-5D00-27C4-829DA66361F9}"/>
              </a:ext>
            </a:extLst>
          </p:cNvPr>
          <p:cNvSpPr txBox="1"/>
          <p:nvPr/>
        </p:nvSpPr>
        <p:spPr>
          <a:xfrm>
            <a:off x="838515" y="2028616"/>
            <a:ext cx="2618024" cy="2554545"/>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Introduction</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Related Works</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Task Innovation</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Specific Aims</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Conclusion</a:t>
            </a:r>
          </a:p>
        </p:txBody>
      </p:sp>
    </p:spTree>
    <p:extLst>
      <p:ext uri="{BB962C8B-B14F-4D97-AF65-F5344CB8AC3E}">
        <p14:creationId xmlns:p14="http://schemas.microsoft.com/office/powerpoint/2010/main" val="219720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96CE54-9A2D-561D-12CA-8AC7B7D207AB}"/>
              </a:ext>
            </a:extLst>
          </p:cNvPr>
          <p:cNvSpPr>
            <a:spLocks noGrp="1"/>
          </p:cNvSpPr>
          <p:nvPr>
            <p:ph type="sldNum" sz="quarter" idx="12"/>
          </p:nvPr>
        </p:nvSpPr>
        <p:spPr/>
        <p:txBody>
          <a:bodyPr/>
          <a:lstStyle/>
          <a:p>
            <a:fld id="{7E829EE2-C368-BC4E-869C-0C758FFF8419}" type="slidenum">
              <a:rPr lang="en-US" smtClean="0"/>
              <a:t>20</a:t>
            </a:fld>
            <a:endParaRPr lang="en-US" dirty="0"/>
          </a:p>
        </p:txBody>
      </p:sp>
      <p:sp>
        <p:nvSpPr>
          <p:cNvPr id="2" name="TextBox 1">
            <a:extLst>
              <a:ext uri="{FF2B5EF4-FFF2-40B4-BE49-F238E27FC236}">
                <a16:creationId xmlns:a16="http://schemas.microsoft.com/office/drawing/2014/main" id="{7058B060-D2AB-9B57-9D26-94E3C6D70F92}"/>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Task Innovation</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AC8EBDB0-39E9-6700-58D4-8B2CE986533D}"/>
              </a:ext>
            </a:extLst>
          </p:cNvPr>
          <p:cNvSpPr txBox="1"/>
          <p:nvPr/>
        </p:nvSpPr>
        <p:spPr>
          <a:xfrm>
            <a:off x="838515" y="1690062"/>
            <a:ext cx="11242116" cy="3785652"/>
          </a:xfrm>
          <a:prstGeom prst="rect">
            <a:avLst/>
          </a:prstGeom>
          <a:noFill/>
        </p:spPr>
        <p:txBody>
          <a:bodyPr wrap="square" rtlCol="0">
            <a:spAutoFit/>
          </a:bodyPr>
          <a:lstStyle/>
          <a:p>
            <a:pPr marL="457200" indent="-457200">
              <a:spcAft>
                <a:spcPts val="1200"/>
              </a:spcAft>
              <a:buFont typeface="+mj-lt"/>
              <a:buAutoNum type="arabicPeriod"/>
            </a:pPr>
            <a:r>
              <a:rPr lang="en-US" sz="2000" b="1" dirty="0">
                <a:latin typeface="Roboto Light" panose="02000000000000000000" pitchFamily="2" charset="0"/>
                <a:ea typeface="Roboto Light" panose="02000000000000000000" pitchFamily="2" charset="0"/>
              </a:rPr>
              <a:t>Corpora of eligibility criteria</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  </a:t>
            </a:r>
            <a:r>
              <a:rPr lang="en-US" sz="2000" dirty="0">
                <a:solidFill>
                  <a:schemeClr val="accent6"/>
                </a:solidFill>
                <a:latin typeface="Roboto Light" panose="02000000000000000000" pitchFamily="2" charset="0"/>
                <a:ea typeface="Roboto Light" panose="02000000000000000000" pitchFamily="2" charset="0"/>
              </a:rPr>
              <a:t>Our corpus is broad, large, and rich in granularity for generating accurate queries.</a:t>
            </a:r>
            <a:br>
              <a:rPr lang="en-US" sz="2000" dirty="0">
                <a:latin typeface="Roboto Light" panose="02000000000000000000" pitchFamily="2" charset="0"/>
                <a:ea typeface="Roboto Light" panose="02000000000000000000" pitchFamily="2" charset="0"/>
              </a:rPr>
            </a:b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mj-lt"/>
              <a:buAutoNum type="arabicPeriod"/>
            </a:pPr>
            <a:r>
              <a:rPr lang="en-US" sz="2000" b="1" dirty="0">
                <a:latin typeface="Roboto Light" panose="02000000000000000000" pitchFamily="2" charset="0"/>
                <a:ea typeface="Roboto Light" panose="02000000000000000000" pitchFamily="2" charset="0"/>
              </a:rPr>
              <a:t>Methods for cohort discovery from free-text criteria</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  </a:t>
            </a:r>
            <a:r>
              <a:rPr lang="en-US" sz="2000" dirty="0">
                <a:solidFill>
                  <a:schemeClr val="accent6"/>
                </a:solidFill>
                <a:latin typeface="Roboto Light" panose="02000000000000000000" pitchFamily="2" charset="0"/>
                <a:ea typeface="Roboto Light" panose="02000000000000000000" pitchFamily="2" charset="0"/>
              </a:rPr>
              <a:t>Our methods will generalize to virtually any clinical database schema, be capable of</a:t>
            </a:r>
            <a:br>
              <a:rPr lang="en-US" sz="2000" dirty="0">
                <a:solidFill>
                  <a:schemeClr val="accent6"/>
                </a:solidFill>
                <a:latin typeface="Roboto Light" panose="02000000000000000000" pitchFamily="2" charset="0"/>
                <a:ea typeface="Roboto Light" panose="02000000000000000000" pitchFamily="2" charset="0"/>
              </a:rPr>
            </a:br>
            <a:r>
              <a:rPr lang="en-US" sz="2000" dirty="0">
                <a:solidFill>
                  <a:schemeClr val="accent6"/>
                </a:solidFill>
                <a:latin typeface="Roboto Light" panose="02000000000000000000" pitchFamily="2" charset="0"/>
                <a:ea typeface="Roboto Light" panose="02000000000000000000" pitchFamily="2" charset="0"/>
              </a:rPr>
              <a:t>  reasoning upon non-specific criteria and demonstrate at or near state-of-the art results in</a:t>
            </a:r>
            <a:br>
              <a:rPr lang="en-US" sz="2000" dirty="0">
                <a:solidFill>
                  <a:schemeClr val="accent6"/>
                </a:solidFill>
                <a:latin typeface="Roboto Light" panose="02000000000000000000" pitchFamily="2" charset="0"/>
                <a:ea typeface="Roboto Light" panose="02000000000000000000" pitchFamily="2" charset="0"/>
              </a:rPr>
            </a:br>
            <a:r>
              <a:rPr lang="en-US" sz="2000" dirty="0">
                <a:solidFill>
                  <a:schemeClr val="accent6"/>
                </a:solidFill>
                <a:latin typeface="Roboto Light" panose="02000000000000000000" pitchFamily="2" charset="0"/>
                <a:ea typeface="Roboto Light" panose="02000000000000000000" pitchFamily="2" charset="0"/>
              </a:rPr>
              <a:t>  matching cohorts of patients from actual clinical trials.</a:t>
            </a:r>
            <a:br>
              <a:rPr lang="en-US" sz="2000" dirty="0">
                <a:latin typeface="Roboto Light" panose="02000000000000000000" pitchFamily="2" charset="0"/>
                <a:ea typeface="Roboto Light" panose="02000000000000000000" pitchFamily="2" charset="0"/>
              </a:rPr>
            </a:b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mj-lt"/>
              <a:buAutoNum type="arabicPeriod"/>
            </a:pPr>
            <a:r>
              <a:rPr lang="en-US" sz="2000" b="1" dirty="0">
                <a:latin typeface="Roboto Light" panose="02000000000000000000" pitchFamily="2" charset="0"/>
                <a:ea typeface="Roboto Light" panose="02000000000000000000" pitchFamily="2" charset="0"/>
              </a:rPr>
              <a:t>NLP-based software for cohort discovery </a:t>
            </a:r>
            <a:br>
              <a:rPr lang="en-US" sz="2000" b="1" dirty="0">
                <a:latin typeface="Roboto Light" panose="02000000000000000000" pitchFamily="2" charset="0"/>
                <a:ea typeface="Roboto Light" panose="02000000000000000000" pitchFamily="2" charset="0"/>
              </a:rPr>
            </a:br>
            <a:r>
              <a:rPr lang="en-US" sz="2000" b="1" dirty="0">
                <a:latin typeface="Roboto Light" panose="02000000000000000000" pitchFamily="2" charset="0"/>
                <a:ea typeface="Roboto Light" panose="02000000000000000000" pitchFamily="2" charset="0"/>
              </a:rPr>
              <a:t>  </a:t>
            </a:r>
            <a:r>
              <a:rPr lang="en-US" sz="2000" dirty="0">
                <a:solidFill>
                  <a:schemeClr val="accent6"/>
                </a:solidFill>
                <a:latin typeface="Roboto Light" panose="02000000000000000000" pitchFamily="2" charset="0"/>
                <a:ea typeface="Roboto Light" panose="02000000000000000000" pitchFamily="2" charset="0"/>
              </a:rPr>
              <a:t>Our system will be user-friendly, intuitive, explainable, and database schema-agnostic.</a:t>
            </a:r>
            <a:br>
              <a:rPr lang="en-US" sz="2000" dirty="0">
                <a:solidFill>
                  <a:schemeClr val="tx1">
                    <a:lumMod val="50000"/>
                    <a:lumOff val="50000"/>
                  </a:schemeClr>
                </a:solidFill>
                <a:latin typeface="Roboto Light" panose="02000000000000000000" pitchFamily="2" charset="0"/>
                <a:ea typeface="Roboto Light" panose="02000000000000000000" pitchFamily="2" charset="0"/>
              </a:rPr>
            </a:br>
            <a:r>
              <a:rPr lang="en-US" sz="2000" dirty="0">
                <a:solidFill>
                  <a:schemeClr val="tx1">
                    <a:lumMod val="50000"/>
                    <a:lumOff val="50000"/>
                  </a:schemeClr>
                </a:solidFill>
                <a:latin typeface="Roboto Light" panose="02000000000000000000" pitchFamily="2" charset="0"/>
                <a:ea typeface="Roboto Light" panose="02000000000000000000" pitchFamily="2" charset="0"/>
              </a:rPr>
              <a:t>  </a:t>
            </a:r>
            <a:endParaRPr lang="en-US" sz="2000" b="1"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28746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21</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659854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22</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solidFill>
                <a:schemeClr val="bg1">
                  <a:lumMod val="8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25195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Motivation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70788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Create an annotated corpus which can be used to train prediction models to aid in SQL query generation.</a:t>
            </a:r>
          </a:p>
        </p:txBody>
      </p:sp>
      <p:pic>
        <p:nvPicPr>
          <p:cNvPr id="5" name="Picture 4">
            <a:extLst>
              <a:ext uri="{FF2B5EF4-FFF2-40B4-BE49-F238E27FC236}">
                <a16:creationId xmlns:a16="http://schemas.microsoft.com/office/drawing/2014/main" id="{F3F63EBF-B14E-F8A8-682B-55D6DCCBC24A}"/>
              </a:ext>
            </a:extLst>
          </p:cNvPr>
          <p:cNvPicPr>
            <a:picLocks noChangeAspect="1"/>
          </p:cNvPicPr>
          <p:nvPr/>
        </p:nvPicPr>
        <p:blipFill>
          <a:blip r:embed="rId2"/>
          <a:stretch>
            <a:fillRect/>
          </a:stretch>
        </p:blipFill>
        <p:spPr>
          <a:xfrm>
            <a:off x="1528118" y="3486993"/>
            <a:ext cx="8871996" cy="2663295"/>
          </a:xfrm>
          <a:prstGeom prst="rect">
            <a:avLst/>
          </a:prstGeom>
        </p:spPr>
      </p:pic>
      <p:sp>
        <p:nvSpPr>
          <p:cNvPr id="6" name="TextBox 5">
            <a:extLst>
              <a:ext uri="{FF2B5EF4-FFF2-40B4-BE49-F238E27FC236}">
                <a16:creationId xmlns:a16="http://schemas.microsoft.com/office/drawing/2014/main" id="{39E5D365-2EDF-66E5-4461-977C43D85C54}"/>
              </a:ext>
            </a:extLst>
          </p:cNvPr>
          <p:cNvSpPr txBox="1"/>
          <p:nvPr/>
        </p:nvSpPr>
        <p:spPr>
          <a:xfrm>
            <a:off x="0" y="6466127"/>
            <a:ext cx="11544300" cy="369332"/>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Dobbins, Nicholas J., et al. "The Leaf Clinical Trials Corpus: a new resource for query generation from clinical trial eligibility criteria." </a:t>
            </a:r>
            <a:r>
              <a:rPr lang="en-US" sz="900" i="1" dirty="0">
                <a:latin typeface="Arial" panose="020B0604020202020204" pitchFamily="34" charset="0"/>
                <a:cs typeface="Arial" panose="020B0604020202020204" pitchFamily="34" charset="0"/>
              </a:rPr>
              <a:t>Nature Scientific Data</a:t>
            </a:r>
            <a:r>
              <a:rPr lang="en-US" sz="900" dirty="0">
                <a:latin typeface="Arial" panose="020B0604020202020204" pitchFamily="34" charset="0"/>
                <a:cs typeface="Arial" panose="020B0604020202020204" pitchFamily="34" charset="0"/>
              </a:rPr>
              <a:t> 9.1 (2022): 1-15.</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69310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Corpus Creation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295465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Downloaded 1,020 randomly selected eligibility criteria documents from </a:t>
            </a:r>
            <a:r>
              <a:rPr lang="en-US" sz="2000" dirty="0">
                <a:latin typeface="Roboto Light" panose="02000000000000000000" pitchFamily="2" charset="0"/>
                <a:ea typeface="Roboto Light" panose="02000000000000000000" pitchFamily="2" charset="0"/>
                <a:hlinkClick r:id="rId2"/>
              </a:rPr>
              <a:t>https://clinicaltrials.gov</a:t>
            </a:r>
            <a:r>
              <a:rPr lang="en-US" sz="2000" dirty="0">
                <a:latin typeface="Roboto Light" panose="02000000000000000000" pitchFamily="2" charset="0"/>
                <a:ea typeface="Roboto Light" panose="02000000000000000000" pitchFamily="2" charset="0"/>
              </a:rPr>
              <a:t> </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Limited to studies </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From Jan. 1 2018 onward</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50 or more characters in length</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20 documents for annotator training, remainder for main annotation task</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Named “Leaf Clinical Trials” or “LCT” corpus</a:t>
            </a:r>
          </a:p>
        </p:txBody>
      </p:sp>
      <p:sp>
        <p:nvSpPr>
          <p:cNvPr id="9" name="TextBox 8">
            <a:extLst>
              <a:ext uri="{FF2B5EF4-FFF2-40B4-BE49-F238E27FC236}">
                <a16:creationId xmlns:a16="http://schemas.microsoft.com/office/drawing/2014/main" id="{5BE0CED7-8C39-BB78-2B19-53212AE2A798}"/>
              </a:ext>
            </a:extLst>
          </p:cNvPr>
          <p:cNvSpPr txBox="1"/>
          <p:nvPr/>
        </p:nvSpPr>
        <p:spPr>
          <a:xfrm>
            <a:off x="0" y="6466127"/>
            <a:ext cx="11544300" cy="369332"/>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Dobbins, Nicholas J., et al. "The Leaf Clinical Trials Corpus: a new resource for query generation from clinical trial eligibility criteria." </a:t>
            </a:r>
            <a:r>
              <a:rPr lang="en-US" sz="900" i="1" dirty="0">
                <a:latin typeface="Arial" panose="020B0604020202020204" pitchFamily="34" charset="0"/>
                <a:cs typeface="Arial" panose="020B0604020202020204" pitchFamily="34" charset="0"/>
              </a:rPr>
              <a:t>Nature</a:t>
            </a:r>
            <a:r>
              <a:rPr lang="en-US" sz="900" dirty="0">
                <a:latin typeface="Arial" panose="020B0604020202020204" pitchFamily="34" charset="0"/>
                <a:cs typeface="Arial" panose="020B0604020202020204" pitchFamily="34" charset="0"/>
              </a:rPr>
              <a:t> </a:t>
            </a:r>
            <a:r>
              <a:rPr lang="en-US" sz="900" i="1" dirty="0">
                <a:latin typeface="Arial" panose="020B0604020202020204" pitchFamily="34" charset="0"/>
                <a:cs typeface="Arial" panose="020B0604020202020204" pitchFamily="34" charset="0"/>
              </a:rPr>
              <a:t>Scientific Data</a:t>
            </a:r>
            <a:r>
              <a:rPr lang="en-US" sz="900" dirty="0">
                <a:latin typeface="Arial" panose="020B0604020202020204" pitchFamily="34" charset="0"/>
                <a:cs typeface="Arial" panose="020B0604020202020204" pitchFamily="34" charset="0"/>
              </a:rPr>
              <a:t> 9.1 (2022): 1-15.</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9896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2" y="2028616"/>
            <a:ext cx="10828879" cy="406265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Aimed to develop expressive, task-oriented annotation schema.</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Analyzed previously published corpora.</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Expanded the list of named entities and relations to capture phenomena and logic present in real clinical trials criteria. For example, added “Contraindication” entity.</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50 total entity types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Categories: Clinical, Demographic, Logical, Qualifier, Temporal &amp; Comparative, Other</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51 total relation types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Categories: Alternative &amp; Example, Clinical, Dependent, Logical, Qualifier, Temporal &amp; Comparative, Other</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1742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Entities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4304988" cy="243143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 types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”General” entities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“Fine-grained” entities</a:t>
            </a:r>
          </a:p>
          <a:p>
            <a:pPr marL="457200"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Fine-grained entities are sub-spans, link to general entities by relations.</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pic>
        <p:nvPicPr>
          <p:cNvPr id="6" name="Picture 5">
            <a:extLst>
              <a:ext uri="{FF2B5EF4-FFF2-40B4-BE49-F238E27FC236}">
                <a16:creationId xmlns:a16="http://schemas.microsoft.com/office/drawing/2014/main" id="{8CBCDAEC-5DD1-EFF3-20A9-B1BC2BFB0673}"/>
              </a:ext>
            </a:extLst>
          </p:cNvPr>
          <p:cNvPicPr>
            <a:picLocks noChangeAspect="1"/>
          </p:cNvPicPr>
          <p:nvPr/>
        </p:nvPicPr>
        <p:blipFill>
          <a:blip r:embed="rId2"/>
          <a:stretch>
            <a:fillRect/>
          </a:stretch>
        </p:blipFill>
        <p:spPr>
          <a:xfrm>
            <a:off x="7283038" y="1359682"/>
            <a:ext cx="4586250" cy="1110955"/>
          </a:xfrm>
          <a:prstGeom prst="rect">
            <a:avLst/>
          </a:prstGeom>
        </p:spPr>
      </p:pic>
      <p:pic>
        <p:nvPicPr>
          <p:cNvPr id="7" name="Picture 6">
            <a:extLst>
              <a:ext uri="{FF2B5EF4-FFF2-40B4-BE49-F238E27FC236}">
                <a16:creationId xmlns:a16="http://schemas.microsoft.com/office/drawing/2014/main" id="{BFFFC085-CD4B-79DB-4309-F420AAE544E3}"/>
              </a:ext>
            </a:extLst>
          </p:cNvPr>
          <p:cNvPicPr>
            <a:picLocks noChangeAspect="1"/>
          </p:cNvPicPr>
          <p:nvPr/>
        </p:nvPicPr>
        <p:blipFill>
          <a:blip r:embed="rId3"/>
          <a:stretch>
            <a:fillRect/>
          </a:stretch>
        </p:blipFill>
        <p:spPr>
          <a:xfrm>
            <a:off x="7283038" y="3062586"/>
            <a:ext cx="4727709" cy="1019702"/>
          </a:xfrm>
          <a:prstGeom prst="rect">
            <a:avLst/>
          </a:prstGeom>
        </p:spPr>
      </p:pic>
      <p:pic>
        <p:nvPicPr>
          <p:cNvPr id="16" name="Picture 15">
            <a:extLst>
              <a:ext uri="{FF2B5EF4-FFF2-40B4-BE49-F238E27FC236}">
                <a16:creationId xmlns:a16="http://schemas.microsoft.com/office/drawing/2014/main" id="{16227188-8D2B-3882-69CC-38F8676F5A46}"/>
              </a:ext>
            </a:extLst>
          </p:cNvPr>
          <p:cNvPicPr>
            <a:picLocks noChangeAspect="1"/>
          </p:cNvPicPr>
          <p:nvPr/>
        </p:nvPicPr>
        <p:blipFill>
          <a:blip r:embed="rId4"/>
          <a:stretch>
            <a:fillRect/>
          </a:stretch>
        </p:blipFill>
        <p:spPr>
          <a:xfrm>
            <a:off x="6603023" y="4460051"/>
            <a:ext cx="5407724" cy="1446149"/>
          </a:xfrm>
          <a:prstGeom prst="rect">
            <a:avLst/>
          </a:prstGeom>
        </p:spPr>
      </p:pic>
      <p:cxnSp>
        <p:nvCxnSpPr>
          <p:cNvPr id="18" name="Straight Connector 17">
            <a:extLst>
              <a:ext uri="{FF2B5EF4-FFF2-40B4-BE49-F238E27FC236}">
                <a16:creationId xmlns:a16="http://schemas.microsoft.com/office/drawing/2014/main" id="{A2A6E280-9F95-560C-245B-731E21B3D066}"/>
              </a:ext>
            </a:extLst>
          </p:cNvPr>
          <p:cNvCxnSpPr>
            <a:cxnSpLocks/>
          </p:cNvCxnSpPr>
          <p:nvPr/>
        </p:nvCxnSpPr>
        <p:spPr>
          <a:xfrm>
            <a:off x="6814038" y="2611315"/>
            <a:ext cx="51967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808CB6-5B22-C88A-5FF6-DF6561092024}"/>
              </a:ext>
            </a:extLst>
          </p:cNvPr>
          <p:cNvCxnSpPr>
            <a:cxnSpLocks/>
          </p:cNvCxnSpPr>
          <p:nvPr/>
        </p:nvCxnSpPr>
        <p:spPr>
          <a:xfrm>
            <a:off x="6814037" y="4311161"/>
            <a:ext cx="51967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5D0ED8-07E4-BD89-EC43-D76A024EB2FC}"/>
              </a:ext>
            </a:extLst>
          </p:cNvPr>
          <p:cNvSpPr txBox="1"/>
          <p:nvPr/>
        </p:nvSpPr>
        <p:spPr>
          <a:xfrm>
            <a:off x="5114033" y="1359682"/>
            <a:ext cx="2077813" cy="646331"/>
          </a:xfrm>
          <a:prstGeom prst="rect">
            <a:avLst/>
          </a:prstGeom>
          <a:noFill/>
        </p:spPr>
        <p:txBody>
          <a:bodyPr wrap="none" rtlCol="0">
            <a:spAutoFit/>
          </a:bodyPr>
          <a:lstStyle/>
          <a:p>
            <a:pPr algn="ctr"/>
            <a:r>
              <a:rPr lang="en-US" dirty="0">
                <a:solidFill>
                  <a:schemeClr val="accent6"/>
                </a:solidFill>
                <a:latin typeface="Roboto Light" panose="02000000000000000000" pitchFamily="2" charset="0"/>
                <a:ea typeface="Roboto Light" panose="02000000000000000000" pitchFamily="2" charset="0"/>
              </a:rPr>
              <a:t>(1) General entities</a:t>
            </a:r>
            <a:br>
              <a:rPr lang="en-US" dirty="0">
                <a:solidFill>
                  <a:schemeClr val="accent6"/>
                </a:solidFill>
                <a:latin typeface="Roboto Light" panose="02000000000000000000" pitchFamily="2" charset="0"/>
                <a:ea typeface="Roboto Light" panose="02000000000000000000" pitchFamily="2" charset="0"/>
              </a:rPr>
            </a:br>
            <a:r>
              <a:rPr lang="en-US" dirty="0">
                <a:solidFill>
                  <a:schemeClr val="accent6"/>
                </a:solidFill>
                <a:latin typeface="Roboto Light" panose="02000000000000000000" pitchFamily="2" charset="0"/>
                <a:ea typeface="Roboto Light" panose="02000000000000000000" pitchFamily="2" charset="0"/>
              </a:rPr>
              <a:t>and relations</a:t>
            </a:r>
          </a:p>
        </p:txBody>
      </p:sp>
      <p:sp>
        <p:nvSpPr>
          <p:cNvPr id="22" name="TextBox 21">
            <a:extLst>
              <a:ext uri="{FF2B5EF4-FFF2-40B4-BE49-F238E27FC236}">
                <a16:creationId xmlns:a16="http://schemas.microsoft.com/office/drawing/2014/main" id="{1E4A6821-F214-EF55-FD68-D700D07A2264}"/>
              </a:ext>
            </a:extLst>
          </p:cNvPr>
          <p:cNvSpPr txBox="1"/>
          <p:nvPr/>
        </p:nvSpPr>
        <p:spPr>
          <a:xfrm>
            <a:off x="5356619" y="2665913"/>
            <a:ext cx="1763624" cy="646331"/>
          </a:xfrm>
          <a:prstGeom prst="rect">
            <a:avLst/>
          </a:prstGeom>
          <a:noFill/>
        </p:spPr>
        <p:txBody>
          <a:bodyPr wrap="none" rtlCol="0">
            <a:spAutoFit/>
          </a:bodyPr>
          <a:lstStyle/>
          <a:p>
            <a:pPr algn="ctr"/>
            <a:r>
              <a:rPr lang="en-US" dirty="0">
                <a:solidFill>
                  <a:schemeClr val="accent6"/>
                </a:solidFill>
                <a:latin typeface="Roboto Light" panose="02000000000000000000" pitchFamily="2" charset="0"/>
                <a:ea typeface="Roboto Light" panose="02000000000000000000" pitchFamily="2" charset="0"/>
              </a:rPr>
              <a:t>(2) Fine-grained</a:t>
            </a:r>
            <a:br>
              <a:rPr lang="en-US" dirty="0">
                <a:solidFill>
                  <a:schemeClr val="accent6"/>
                </a:solidFill>
                <a:latin typeface="Roboto Light" panose="02000000000000000000" pitchFamily="2" charset="0"/>
                <a:ea typeface="Roboto Light" panose="02000000000000000000" pitchFamily="2" charset="0"/>
              </a:rPr>
            </a:br>
            <a:r>
              <a:rPr lang="en-US" dirty="0">
                <a:solidFill>
                  <a:schemeClr val="accent6"/>
                </a:solidFill>
                <a:latin typeface="Roboto Light" panose="02000000000000000000" pitchFamily="2" charset="0"/>
                <a:ea typeface="Roboto Light" panose="02000000000000000000" pitchFamily="2" charset="0"/>
              </a:rPr>
              <a:t>entities</a:t>
            </a:r>
          </a:p>
        </p:txBody>
      </p:sp>
      <p:sp>
        <p:nvSpPr>
          <p:cNvPr id="23" name="TextBox 22">
            <a:extLst>
              <a:ext uri="{FF2B5EF4-FFF2-40B4-BE49-F238E27FC236}">
                <a16:creationId xmlns:a16="http://schemas.microsoft.com/office/drawing/2014/main" id="{95D8D1DD-4A68-C138-9130-71614FABF75B}"/>
              </a:ext>
            </a:extLst>
          </p:cNvPr>
          <p:cNvSpPr txBox="1"/>
          <p:nvPr/>
        </p:nvSpPr>
        <p:spPr>
          <a:xfrm>
            <a:off x="4872295" y="4340372"/>
            <a:ext cx="2611612" cy="646331"/>
          </a:xfrm>
          <a:prstGeom prst="rect">
            <a:avLst/>
          </a:prstGeom>
          <a:noFill/>
        </p:spPr>
        <p:txBody>
          <a:bodyPr wrap="none" rtlCol="0">
            <a:spAutoFit/>
          </a:bodyPr>
          <a:lstStyle/>
          <a:p>
            <a:pPr algn="ctr"/>
            <a:r>
              <a:rPr lang="en-US" dirty="0">
                <a:solidFill>
                  <a:schemeClr val="accent6"/>
                </a:solidFill>
                <a:latin typeface="Roboto Light" panose="02000000000000000000" pitchFamily="2" charset="0"/>
                <a:ea typeface="Roboto Light" panose="02000000000000000000" pitchFamily="2" charset="0"/>
              </a:rPr>
              <a:t>(3) Relations between</a:t>
            </a:r>
            <a:br>
              <a:rPr lang="en-US" dirty="0">
                <a:solidFill>
                  <a:schemeClr val="accent6"/>
                </a:solidFill>
                <a:latin typeface="Roboto Light" panose="02000000000000000000" pitchFamily="2" charset="0"/>
                <a:ea typeface="Roboto Light" panose="02000000000000000000" pitchFamily="2" charset="0"/>
              </a:rPr>
            </a:br>
            <a:r>
              <a:rPr lang="en-US" dirty="0">
                <a:solidFill>
                  <a:schemeClr val="accent6"/>
                </a:solidFill>
                <a:latin typeface="Roboto Light" panose="02000000000000000000" pitchFamily="2" charset="0"/>
                <a:ea typeface="Roboto Light" panose="02000000000000000000" pitchFamily="2" charset="0"/>
              </a:rPr>
              <a:t>general and fine-grained</a:t>
            </a:r>
          </a:p>
        </p:txBody>
      </p:sp>
    </p:spTree>
    <p:extLst>
      <p:ext uri="{BB962C8B-B14F-4D97-AF65-F5344CB8AC3E}">
        <p14:creationId xmlns:p14="http://schemas.microsoft.com/office/powerpoint/2010/main" val="2779300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11852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Named versus Non-specific Entities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1014358" y="2037408"/>
            <a:ext cx="5351273" cy="178510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i="1" dirty="0">
                <a:solidFill>
                  <a:schemeClr val="accent6"/>
                </a:solidFill>
                <a:latin typeface="Roboto Light" panose="02000000000000000000" pitchFamily="2" charset="0"/>
                <a:ea typeface="Roboto Light" panose="02000000000000000000" pitchFamily="2" charset="0"/>
              </a:rPr>
              <a:t>Named</a:t>
            </a:r>
            <a:r>
              <a:rPr lang="en-US" sz="2000" dirty="0">
                <a:latin typeface="Roboto Light" panose="02000000000000000000" pitchFamily="2" charset="0"/>
                <a:ea typeface="Roboto Light" panose="02000000000000000000" pitchFamily="2" charset="0"/>
              </a:rPr>
              <a:t> entities refer to specific conditions, observations, treatments, etc.</a:t>
            </a:r>
          </a:p>
          <a:p>
            <a:pPr marL="457200" indent="-457200">
              <a:spcAft>
                <a:spcPts val="1200"/>
              </a:spcAft>
              <a:buFont typeface="Arial" panose="020B0604020202020204" pitchFamily="34" charset="0"/>
              <a:buChar char="•"/>
            </a:pPr>
            <a:r>
              <a:rPr lang="en-US" sz="2000" b="1" i="1" dirty="0">
                <a:solidFill>
                  <a:schemeClr val="accent6"/>
                </a:solidFill>
                <a:latin typeface="Roboto Light" panose="02000000000000000000" pitchFamily="2" charset="0"/>
                <a:ea typeface="Roboto Light" panose="02000000000000000000" pitchFamily="2" charset="0"/>
              </a:rPr>
              <a:t>Non-specific </a:t>
            </a:r>
            <a:r>
              <a:rPr lang="en-US" sz="2000" dirty="0">
                <a:latin typeface="Roboto Light" panose="02000000000000000000" pitchFamily="2" charset="0"/>
                <a:ea typeface="Roboto Light" panose="02000000000000000000" pitchFamily="2" charset="0"/>
              </a:rPr>
              <a:t>entities refer generally to</a:t>
            </a:r>
            <a:r>
              <a:rPr lang="en-US" dirty="0">
                <a:latin typeface="Roboto Light" panose="02000000000000000000" pitchFamily="2" charset="0"/>
                <a:ea typeface="Roboto Light" panose="02000000000000000000" pitchFamily="2" charset="0"/>
              </a:rPr>
              <a:t> </a:t>
            </a:r>
            <a:r>
              <a:rPr lang="en-US" sz="2000" i="1" dirty="0">
                <a:latin typeface="Roboto Light" panose="02000000000000000000" pitchFamily="2" charset="0"/>
                <a:ea typeface="Roboto Light" panose="02000000000000000000" pitchFamily="2" charset="0"/>
              </a:rPr>
              <a:t>any</a:t>
            </a:r>
            <a:r>
              <a:rPr lang="en-US" sz="2000" dirty="0">
                <a:latin typeface="Roboto Light" panose="02000000000000000000" pitchFamily="2" charset="0"/>
                <a:ea typeface="Roboto Light" panose="02000000000000000000" pitchFamily="2" charset="0"/>
              </a:rPr>
              <a:t> condition, etc., which may need to be reasoned upon</a:t>
            </a:r>
          </a:p>
        </p:txBody>
      </p:sp>
      <p:pic>
        <p:nvPicPr>
          <p:cNvPr id="5" name="Picture 4">
            <a:extLst>
              <a:ext uri="{FF2B5EF4-FFF2-40B4-BE49-F238E27FC236}">
                <a16:creationId xmlns:a16="http://schemas.microsoft.com/office/drawing/2014/main" id="{74EEE0F9-A89E-D9B5-F420-87D44C414321}"/>
              </a:ext>
            </a:extLst>
          </p:cNvPr>
          <p:cNvPicPr>
            <a:picLocks noChangeAspect="1"/>
          </p:cNvPicPr>
          <p:nvPr/>
        </p:nvPicPr>
        <p:blipFill>
          <a:blip r:embed="rId2"/>
          <a:stretch>
            <a:fillRect/>
          </a:stretch>
        </p:blipFill>
        <p:spPr>
          <a:xfrm>
            <a:off x="7198947" y="2557885"/>
            <a:ext cx="1435038" cy="1264627"/>
          </a:xfrm>
          <a:prstGeom prst="rect">
            <a:avLst/>
          </a:prstGeom>
        </p:spPr>
      </p:pic>
      <p:pic>
        <p:nvPicPr>
          <p:cNvPr id="8" name="Picture 7">
            <a:extLst>
              <a:ext uri="{FF2B5EF4-FFF2-40B4-BE49-F238E27FC236}">
                <a16:creationId xmlns:a16="http://schemas.microsoft.com/office/drawing/2014/main" id="{16C772B7-261C-2FA8-23DC-E0A49BBFACBD}"/>
              </a:ext>
            </a:extLst>
          </p:cNvPr>
          <p:cNvPicPr>
            <a:picLocks noChangeAspect="1"/>
          </p:cNvPicPr>
          <p:nvPr/>
        </p:nvPicPr>
        <p:blipFill>
          <a:blip r:embed="rId3"/>
          <a:stretch>
            <a:fillRect/>
          </a:stretch>
        </p:blipFill>
        <p:spPr>
          <a:xfrm>
            <a:off x="9547783" y="2557885"/>
            <a:ext cx="1109469" cy="889488"/>
          </a:xfrm>
          <a:prstGeom prst="rect">
            <a:avLst/>
          </a:prstGeom>
        </p:spPr>
      </p:pic>
      <p:sp>
        <p:nvSpPr>
          <p:cNvPr id="9" name="TextBox 8">
            <a:extLst>
              <a:ext uri="{FF2B5EF4-FFF2-40B4-BE49-F238E27FC236}">
                <a16:creationId xmlns:a16="http://schemas.microsoft.com/office/drawing/2014/main" id="{EA3651E4-247A-6882-BE11-063689E8D6D4}"/>
              </a:ext>
            </a:extLst>
          </p:cNvPr>
          <p:cNvSpPr txBox="1"/>
          <p:nvPr/>
        </p:nvSpPr>
        <p:spPr>
          <a:xfrm>
            <a:off x="7450690" y="2072815"/>
            <a:ext cx="923651" cy="369332"/>
          </a:xfrm>
          <a:prstGeom prst="rect">
            <a:avLst/>
          </a:prstGeom>
          <a:noFill/>
        </p:spPr>
        <p:txBody>
          <a:bodyPr wrap="none" rtlCol="0">
            <a:spAutoFit/>
          </a:bodyPr>
          <a:lstStyle/>
          <a:p>
            <a:pPr algn="ctr"/>
            <a:r>
              <a:rPr lang="en-US" b="1" dirty="0">
                <a:solidFill>
                  <a:schemeClr val="accent6"/>
                </a:solidFill>
                <a:latin typeface="Roboto Light" panose="02000000000000000000" pitchFamily="2" charset="0"/>
                <a:ea typeface="Roboto Light" panose="02000000000000000000" pitchFamily="2" charset="0"/>
              </a:rPr>
              <a:t>Named</a:t>
            </a:r>
          </a:p>
        </p:txBody>
      </p:sp>
      <p:sp>
        <p:nvSpPr>
          <p:cNvPr id="10" name="TextBox 9">
            <a:extLst>
              <a:ext uri="{FF2B5EF4-FFF2-40B4-BE49-F238E27FC236}">
                <a16:creationId xmlns:a16="http://schemas.microsoft.com/office/drawing/2014/main" id="{E88F5BDD-920C-A278-EA4D-5960EBF4BBDC}"/>
              </a:ext>
            </a:extLst>
          </p:cNvPr>
          <p:cNvSpPr txBox="1"/>
          <p:nvPr/>
        </p:nvSpPr>
        <p:spPr>
          <a:xfrm>
            <a:off x="9330876" y="2072815"/>
            <a:ext cx="1451039" cy="369332"/>
          </a:xfrm>
          <a:prstGeom prst="rect">
            <a:avLst/>
          </a:prstGeom>
          <a:noFill/>
        </p:spPr>
        <p:txBody>
          <a:bodyPr wrap="none" rtlCol="0">
            <a:spAutoFit/>
          </a:bodyPr>
          <a:lstStyle/>
          <a:p>
            <a:pPr algn="ctr"/>
            <a:r>
              <a:rPr lang="en-US" b="1" dirty="0">
                <a:solidFill>
                  <a:schemeClr val="accent6"/>
                </a:solidFill>
                <a:latin typeface="Roboto Light" panose="02000000000000000000" pitchFamily="2" charset="0"/>
                <a:ea typeface="Roboto Light" panose="02000000000000000000" pitchFamily="2" charset="0"/>
              </a:rPr>
              <a:t>Non-specific</a:t>
            </a:r>
          </a:p>
        </p:txBody>
      </p:sp>
    </p:spTree>
    <p:extLst>
      <p:ext uri="{BB962C8B-B14F-4D97-AF65-F5344CB8AC3E}">
        <p14:creationId xmlns:p14="http://schemas.microsoft.com/office/powerpoint/2010/main" val="1428015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0227866"/>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tx1"/>
                          </a:solidFill>
                          <a:latin typeface="Roboto Light" panose="02000000000000000000" pitchFamily="2" charset="0"/>
                          <a:ea typeface="Roboto Light" panose="02000000000000000000" pitchFamily="2" charset="0"/>
                        </a:rPr>
                        <a:t>Clinical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Condition</a:t>
                      </a:r>
                    </a:p>
                  </a:txBody>
                  <a:tcPr>
                    <a:lnT w="12700" cap="flat" cmpd="sng" algn="ctr">
                      <a:solidFill>
                        <a:schemeClr val="tx1"/>
                      </a:solidFill>
                      <a:prstDash val="solid"/>
                      <a:round/>
                      <a:headEnd type="none" w="med" len="med"/>
                      <a:tailEnd type="none" w="med" len="med"/>
                    </a:lnT>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“Diagnosed with </a:t>
                      </a:r>
                      <a:r>
                        <a:rPr lang="en-US" sz="1200" b="0" i="0" u="sng" dirty="0">
                          <a:solidFill>
                            <a:schemeClr val="tx1"/>
                          </a:solidFill>
                          <a:latin typeface="Roboto Light" panose="02000000000000000000" pitchFamily="2" charset="0"/>
                          <a:ea typeface="Roboto Light" panose="02000000000000000000" pitchFamily="2" charset="0"/>
                        </a:rPr>
                        <a:t>hypertension</a:t>
                      </a:r>
                      <a:r>
                        <a:rPr lang="en-US" sz="1200" b="0" i="0" dirty="0">
                          <a:solidFill>
                            <a:schemeClr val="tx1"/>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Contraindication</a:t>
                      </a:r>
                    </a:p>
                  </a:txBody>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“Any </a:t>
                      </a:r>
                      <a:r>
                        <a:rPr lang="en-US" sz="1200" b="0" i="0" u="sng" dirty="0">
                          <a:solidFill>
                            <a:schemeClr val="tx1"/>
                          </a:solidFill>
                          <a:latin typeface="Roboto Light" panose="02000000000000000000" pitchFamily="2" charset="0"/>
                          <a:ea typeface="Roboto Light" panose="02000000000000000000" pitchFamily="2" charset="0"/>
                        </a:rPr>
                        <a:t>contraindications</a:t>
                      </a:r>
                      <a:r>
                        <a:rPr lang="en-US" sz="1200" b="0" i="0" dirty="0">
                          <a:solidFill>
                            <a:schemeClr val="tx1"/>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Drug</a:t>
                      </a:r>
                    </a:p>
                  </a:txBody>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“on </a:t>
                      </a:r>
                      <a:r>
                        <a:rPr lang="en-US" sz="1200" b="0" i="0" u="sng" dirty="0">
                          <a:solidFill>
                            <a:schemeClr val="tx1"/>
                          </a:solidFill>
                          <a:latin typeface="Roboto Light" panose="02000000000000000000" pitchFamily="2" charset="0"/>
                          <a:ea typeface="Roboto Light" panose="02000000000000000000" pitchFamily="2" charset="0"/>
                        </a:rPr>
                        <a:t>beta blockers</a:t>
                      </a:r>
                      <a:r>
                        <a:rPr lang="en-US" sz="1200" b="0" i="0" dirty="0">
                          <a:solidFill>
                            <a:schemeClr val="tx1"/>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Encounter</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“recently </a:t>
                      </a:r>
                      <a:r>
                        <a:rPr lang="en-US" sz="1200" b="0" i="0" u="sng" dirty="0">
                          <a:solidFill>
                            <a:schemeClr val="tx1"/>
                          </a:solidFill>
                          <a:latin typeface="Roboto Light" panose="02000000000000000000" pitchFamily="2" charset="0"/>
                          <a:ea typeface="Roboto Light" panose="02000000000000000000" pitchFamily="2" charset="0"/>
                        </a:rPr>
                        <a:t>admitted</a:t>
                      </a:r>
                      <a:r>
                        <a:rPr lang="en-US" sz="1200" b="0" i="0" dirty="0">
                          <a:solidFill>
                            <a:schemeClr val="tx1"/>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Observation</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lab, vital, clinical-score, survey, social-habit</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Platelet count </a:t>
                      </a:r>
                      <a:r>
                        <a:rPr lang="en-US" sz="1200" b="0" i="0" dirty="0">
                          <a:solidFill>
                            <a:schemeClr val="tx1"/>
                          </a:solidFill>
                          <a:latin typeface="Roboto Light" panose="02000000000000000000" pitchFamily="2" charset="0"/>
                          <a:ea typeface="Roboto Light" panose="02000000000000000000" pitchFamily="2" charset="0"/>
                        </a:rPr>
                        <a:t>less than 500”</a:t>
                      </a:r>
                    </a:p>
                  </a:txBody>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Procedure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“Undergoing or scheduled for a </a:t>
                      </a:r>
                      <a:r>
                        <a:rPr lang="en-US" sz="1200" b="0" i="0" u="sng" dirty="0">
                          <a:solidFill>
                            <a:schemeClr val="tx1"/>
                          </a:solidFill>
                          <a:latin typeface="Roboto Light" panose="02000000000000000000" pitchFamily="2" charset="0"/>
                          <a:ea typeface="Roboto Light" panose="02000000000000000000" pitchFamily="2" charset="0"/>
                        </a:rPr>
                        <a:t>colonoscopy</a:t>
                      </a:r>
                      <a:r>
                        <a:rPr lang="en-US" sz="1200" b="0" i="0" dirty="0">
                          <a:solidFill>
                            <a:schemeClr val="tx1"/>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lnB>
                      <a:noFill/>
                    </a:lnB>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725698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327334229"/>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0647688"/>
                  </a:ext>
                </a:extLst>
              </a:tr>
              <a:tr h="268342">
                <a:tc rowSpan="4">
                  <a:txBody>
                    <a:bodyPr/>
                    <a:lstStyle/>
                    <a:p>
                      <a:r>
                        <a:rPr lang="en-US" sz="1200" b="0" i="0" dirty="0">
                          <a:solidFill>
                            <a:schemeClr val="tx1"/>
                          </a:solidFill>
                          <a:latin typeface="Roboto Light" panose="02000000000000000000" pitchFamily="2" charset="0"/>
                          <a:ea typeface="Roboto Light" panose="02000000000000000000" pitchFamily="2" charset="0"/>
                        </a:rPr>
                        <a:t>Demographic</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Age</a:t>
                      </a:r>
                    </a:p>
                  </a:txBody>
                  <a:tcPr>
                    <a:lnT w="12700" cap="flat" cmpd="sng" algn="ctr">
                      <a:solidFill>
                        <a:schemeClr val="tx1"/>
                      </a:solidFill>
                      <a:prstDash val="solid"/>
                      <a:round/>
                      <a:headEnd type="none" w="med" len="med"/>
                      <a:tailEnd type="none" w="med" len="med"/>
                    </a:lnT>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“65+ years </a:t>
                      </a:r>
                      <a:r>
                        <a:rPr lang="en-US" sz="1200" b="0" i="0" u="sng" dirty="0">
                          <a:solidFill>
                            <a:schemeClr val="tx1"/>
                          </a:solidFill>
                          <a:latin typeface="Roboto Light" panose="02000000000000000000" pitchFamily="2" charset="0"/>
                          <a:ea typeface="Roboto Light" panose="02000000000000000000" pitchFamily="2" charset="0"/>
                        </a:rPr>
                        <a:t>old</a:t>
                      </a:r>
                      <a:r>
                        <a:rPr lang="en-US" sz="1200" b="0" i="0" dirty="0">
                          <a:solidFill>
                            <a:schemeClr val="tx1"/>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Birth</a:t>
                      </a:r>
                    </a:p>
                  </a:txBody>
                  <a:tcPr/>
                </a:tc>
                <a:tc>
                  <a:txBody>
                    <a:bodyPr/>
                    <a:lstStyle/>
                    <a:p>
                      <a:endParaRPr lang="en-US" sz="1200" b="0" i="0">
                        <a:solidFill>
                          <a:schemeClr val="tx1"/>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Born</a:t>
                      </a:r>
                      <a:r>
                        <a:rPr lang="en-US" sz="1200" b="0" i="0" dirty="0">
                          <a:solidFill>
                            <a:schemeClr val="tx1"/>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“History of </a:t>
                      </a:r>
                      <a:r>
                        <a:rPr lang="en-US" sz="1200" b="0" i="0" u="sng" dirty="0">
                          <a:solidFill>
                            <a:schemeClr val="tx1"/>
                          </a:solidFill>
                          <a:latin typeface="Roboto Light" panose="02000000000000000000" pitchFamily="2" charset="0"/>
                          <a:ea typeface="Roboto Light" panose="02000000000000000000" pitchFamily="2" charset="0"/>
                        </a:rPr>
                        <a:t>maternal</a:t>
                      </a:r>
                      <a:r>
                        <a:rPr lang="en-US" sz="1200" b="0" i="0" dirty="0">
                          <a:solidFill>
                            <a:schemeClr val="tx1"/>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Language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“Speaks </a:t>
                      </a:r>
                      <a:r>
                        <a:rPr lang="en-US" sz="1200" b="0" i="0" u="sng" dirty="0">
                          <a:solidFill>
                            <a:schemeClr val="tx1"/>
                          </a:solidFill>
                          <a:latin typeface="Roboto Light" panose="02000000000000000000" pitchFamily="2" charset="0"/>
                          <a:ea typeface="Roboto Light" panose="02000000000000000000" pitchFamily="2" charset="0"/>
                        </a:rPr>
                        <a:t>English</a:t>
                      </a:r>
                      <a:r>
                        <a:rPr lang="en-US" sz="1200" b="0" i="0" dirty="0">
                          <a:solidFill>
                            <a:schemeClr val="tx1"/>
                          </a:solidFill>
                          <a:latin typeface="Roboto Light" panose="02000000000000000000" pitchFamily="2" charset="0"/>
                          <a:ea typeface="Roboto Light" panose="02000000000000000000" pitchFamily="2" charset="0"/>
                        </a:rPr>
                        <a:t> or </a:t>
                      </a:r>
                      <a:r>
                        <a:rPr lang="en-US" sz="1200" b="0" i="0" u="sng" dirty="0">
                          <a:solidFill>
                            <a:schemeClr val="tx1"/>
                          </a:solidFill>
                          <a:latin typeface="Roboto Light" panose="02000000000000000000" pitchFamily="2" charset="0"/>
                          <a:ea typeface="Roboto Light" panose="02000000000000000000" pitchFamily="2" charset="0"/>
                        </a:rPr>
                        <a:t>Spanish</a:t>
                      </a:r>
                      <a:r>
                        <a:rPr lang="en-US" sz="1200" b="0" i="0" dirty="0">
                          <a:solidFill>
                            <a:schemeClr val="tx1"/>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264069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3</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7142510" cy="224676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Process of </a:t>
            </a:r>
            <a:r>
              <a:rPr lang="en-US" sz="2000" b="1" dirty="0">
                <a:solidFill>
                  <a:schemeClr val="accent6"/>
                </a:solidFill>
                <a:latin typeface="Roboto Light" panose="02000000000000000000" pitchFamily="2" charset="0"/>
                <a:ea typeface="Roboto Light" panose="02000000000000000000" pitchFamily="2" charset="0"/>
              </a:rPr>
              <a:t>finding</a:t>
            </a:r>
            <a:r>
              <a:rPr lang="en-US" sz="2000" dirty="0">
                <a:latin typeface="Roboto Light" panose="02000000000000000000" pitchFamily="2" charset="0"/>
                <a:ea typeface="Roboto Light" panose="02000000000000000000" pitchFamily="2" charset="0"/>
              </a:rPr>
              <a:t> (“discovering”) </a:t>
            </a:r>
            <a:r>
              <a:rPr lang="en-US" sz="2000" b="1" dirty="0">
                <a:solidFill>
                  <a:schemeClr val="accent6"/>
                </a:solidFill>
                <a:latin typeface="Roboto Light" panose="02000000000000000000" pitchFamily="2" charset="0"/>
                <a:ea typeface="Roboto Light" panose="02000000000000000000" pitchFamily="2" charset="0"/>
              </a:rPr>
              <a:t>patients</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meeting certain criteria </a:t>
            </a:r>
            <a:r>
              <a:rPr lang="en-US" sz="2000" dirty="0">
                <a:latin typeface="Roboto Light" panose="02000000000000000000" pitchFamily="2" charset="0"/>
                <a:ea typeface="Roboto Light" panose="02000000000000000000" pitchFamily="2" charset="0"/>
              </a:rPr>
              <a:t>relevant to a potential study</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Often used in prep-to-research, hypothesis generation, power calculations, and clinical trial recruitment</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Can be done by manual chart review, electronic case report forms (eCRF), or queries of clinical databases</a:t>
            </a:r>
          </a:p>
        </p:txBody>
      </p:sp>
      <p:sp>
        <p:nvSpPr>
          <p:cNvPr id="6" name="Down Arrow 5">
            <a:extLst>
              <a:ext uri="{FF2B5EF4-FFF2-40B4-BE49-F238E27FC236}">
                <a16:creationId xmlns:a16="http://schemas.microsoft.com/office/drawing/2014/main" id="{39312E71-AA3B-D63E-A2C1-21953FDB6DD0}"/>
              </a:ext>
            </a:extLst>
          </p:cNvPr>
          <p:cNvSpPr/>
          <p:nvPr/>
        </p:nvSpPr>
        <p:spPr>
          <a:xfrm>
            <a:off x="11118419" y="2330456"/>
            <a:ext cx="257453" cy="318473"/>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B6E15F7-5195-7615-3F9E-1D42AC0CF25F}"/>
              </a:ext>
            </a:extLst>
          </p:cNvPr>
          <p:cNvSpPr txBox="1"/>
          <p:nvPr/>
        </p:nvSpPr>
        <p:spPr>
          <a:xfrm>
            <a:off x="10503398" y="1836324"/>
            <a:ext cx="1476686" cy="523220"/>
          </a:xfrm>
          <a:prstGeom prst="rect">
            <a:avLst/>
          </a:prstGeom>
          <a:noFill/>
        </p:spPr>
        <p:txBody>
          <a:bodyPr wrap="none" rtlCol="0">
            <a:spAutoFit/>
          </a:bodyPr>
          <a:lstStyle/>
          <a:p>
            <a:pPr algn="ctr"/>
            <a:r>
              <a:rPr lang="en-US" sz="1400" dirty="0">
                <a:latin typeface="Consolas" panose="020B0609020204030204" pitchFamily="49" charset="0"/>
                <a:cs typeface="Consolas" panose="020B0609020204030204" pitchFamily="49" charset="0"/>
              </a:rPr>
              <a:t>5.5m patients</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(EHR)</a:t>
            </a:r>
          </a:p>
        </p:txBody>
      </p:sp>
      <p:sp>
        <p:nvSpPr>
          <p:cNvPr id="10" name="TextBox 9">
            <a:extLst>
              <a:ext uri="{FF2B5EF4-FFF2-40B4-BE49-F238E27FC236}">
                <a16:creationId xmlns:a16="http://schemas.microsoft.com/office/drawing/2014/main" id="{D4B28CEB-3996-27EB-C695-11320B0B1310}"/>
              </a:ext>
            </a:extLst>
          </p:cNvPr>
          <p:cNvSpPr txBox="1"/>
          <p:nvPr/>
        </p:nvSpPr>
        <p:spPr>
          <a:xfrm>
            <a:off x="8528823" y="2772024"/>
            <a:ext cx="1665841" cy="954107"/>
          </a:xfrm>
          <a:prstGeom prst="rect">
            <a:avLst/>
          </a:prstGeom>
          <a:noFill/>
          <a:ln>
            <a:noFill/>
          </a:ln>
        </p:spPr>
        <p:txBody>
          <a:bodyPr wrap="none" rtlCol="0">
            <a:spAutoFit/>
          </a:bodyPr>
          <a:lstStyle/>
          <a:p>
            <a:pPr marL="285750" indent="-285750">
              <a:buFont typeface="Arial" panose="020B0604020202020204" pitchFamily="34" charset="0"/>
              <a:buChar char="•"/>
            </a:pPr>
            <a:r>
              <a:rPr lang="en-US" sz="1400" dirty="0">
                <a:latin typeface="Consolas" panose="020B0609020204030204" pitchFamily="49" charset="0"/>
                <a:cs typeface="Consolas" panose="020B0609020204030204" pitchFamily="49" charset="0"/>
              </a:rPr>
              <a:t>Over 65</a:t>
            </a:r>
          </a:p>
          <a:p>
            <a:pPr marL="285750" indent="-285750">
              <a:buFont typeface="Arial" panose="020B0604020202020204" pitchFamily="34" charset="0"/>
              <a:buChar char="•"/>
            </a:pPr>
            <a:r>
              <a:rPr lang="en-US" sz="1400" dirty="0">
                <a:latin typeface="Consolas" panose="020B0609020204030204" pitchFamily="49" charset="0"/>
                <a:cs typeface="Consolas" panose="020B0609020204030204" pitchFamily="49" charset="0"/>
              </a:rPr>
              <a:t>Hypoglycemic</a:t>
            </a:r>
          </a:p>
          <a:p>
            <a:pPr marL="285750" indent="-285750">
              <a:buFont typeface="Arial" panose="020B0604020202020204" pitchFamily="34" charset="0"/>
              <a:buChar char="•"/>
            </a:pPr>
            <a:r>
              <a:rPr lang="en-US" sz="1400" dirty="0">
                <a:latin typeface="Consolas" panose="020B0609020204030204" pitchFamily="49" charset="0"/>
                <a:cs typeface="Consolas" panose="020B0609020204030204" pitchFamily="49" charset="0"/>
              </a:rPr>
              <a:t>Left-handed</a:t>
            </a:r>
          </a:p>
          <a:p>
            <a:pPr marL="285750" indent="-285750">
              <a:buFont typeface="Arial" panose="020B0604020202020204" pitchFamily="34" charset="0"/>
              <a:buChar char="•"/>
            </a:pPr>
            <a:endParaRPr lang="en-US" sz="1400" dirty="0">
              <a:latin typeface="Consolas" panose="020B0609020204030204" pitchFamily="49" charset="0"/>
              <a:cs typeface="Consolas" panose="020B0609020204030204" pitchFamily="49" charset="0"/>
            </a:endParaRPr>
          </a:p>
        </p:txBody>
      </p:sp>
      <p:sp>
        <p:nvSpPr>
          <p:cNvPr id="11" name="Down Arrow 10">
            <a:extLst>
              <a:ext uri="{FF2B5EF4-FFF2-40B4-BE49-F238E27FC236}">
                <a16:creationId xmlns:a16="http://schemas.microsoft.com/office/drawing/2014/main" id="{16EF9FEC-9992-31AE-BC84-4E31F7A4139A}"/>
              </a:ext>
            </a:extLst>
          </p:cNvPr>
          <p:cNvSpPr/>
          <p:nvPr/>
        </p:nvSpPr>
        <p:spPr>
          <a:xfrm>
            <a:off x="11113015" y="3654265"/>
            <a:ext cx="257453" cy="318473"/>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664FB51-0A0D-FD6C-FC57-F7605905AB46}"/>
              </a:ext>
            </a:extLst>
          </p:cNvPr>
          <p:cNvSpPr txBox="1"/>
          <p:nvPr/>
        </p:nvSpPr>
        <p:spPr>
          <a:xfrm>
            <a:off x="10434675" y="4034293"/>
            <a:ext cx="1576072"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1,422 patients</a:t>
            </a:r>
          </a:p>
        </p:txBody>
      </p:sp>
      <p:pic>
        <p:nvPicPr>
          <p:cNvPr id="4098" name="Picture 2" descr="Funnel like clipart - Clipground">
            <a:extLst>
              <a:ext uri="{FF2B5EF4-FFF2-40B4-BE49-F238E27FC236}">
                <a16:creationId xmlns:a16="http://schemas.microsoft.com/office/drawing/2014/main" id="{AA3F7AA9-1A52-87A5-2EC5-B9BD2C5B56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16374" y1="22254" x2="51170" y2="14162"/>
                        <a14:foregroundMark x1="51170" y1="14162" x2="87719" y2="26012"/>
                        <a14:foregroundMark x1="87719" y1="26012" x2="22807" y2="27168"/>
                      </a14:backgroundRemoval>
                    </a14:imgEffect>
                  </a14:imgLayer>
                </a14:imgProps>
              </a:ext>
              <a:ext uri="{28A0092B-C50C-407E-A947-70E740481C1C}">
                <a14:useLocalDpi xmlns:a14="http://schemas.microsoft.com/office/drawing/2010/main" val="0"/>
              </a:ext>
            </a:extLst>
          </a:blip>
          <a:srcRect/>
          <a:stretch>
            <a:fillRect/>
          </a:stretch>
        </p:blipFill>
        <p:spPr bwMode="auto">
          <a:xfrm>
            <a:off x="10697629" y="2606685"/>
            <a:ext cx="1088224" cy="1100952"/>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264B4B4D-D99B-EBA9-D9D0-A0DFB6BF4296}"/>
              </a:ext>
            </a:extLst>
          </p:cNvPr>
          <p:cNvSpPr/>
          <p:nvPr/>
        </p:nvSpPr>
        <p:spPr>
          <a:xfrm>
            <a:off x="9721048" y="2840855"/>
            <a:ext cx="1018042" cy="18643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D76F11E8-DF96-C7CE-A210-B6FC3EDB387D}"/>
              </a:ext>
            </a:extLst>
          </p:cNvPr>
          <p:cNvSpPr/>
          <p:nvPr/>
        </p:nvSpPr>
        <p:spPr>
          <a:xfrm>
            <a:off x="10178942" y="3045569"/>
            <a:ext cx="689482" cy="18643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5B013C97-689D-E5B9-03F5-B6C1C814D72B}"/>
              </a:ext>
            </a:extLst>
          </p:cNvPr>
          <p:cNvSpPr/>
          <p:nvPr/>
        </p:nvSpPr>
        <p:spPr>
          <a:xfrm>
            <a:off x="10049609" y="3260725"/>
            <a:ext cx="1018042" cy="20544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98D7716-D767-1AC4-C3AC-A718A003CBCD}"/>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Cohort Discovery</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6163158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3136875630"/>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lnL>
                      <a:noFill/>
                    </a:lnL>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lnB>
                      <a:noFill/>
                    </a:lnB>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T w="12700" cap="flat" cmpd="sng" algn="ctr">
                      <a:no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tc>
                <a:tc>
                  <a:txBody>
                    <a:bodyPr/>
                    <a:lstStyle/>
                    <a:p>
                      <a:endParaRPr lang="en-US" sz="1200" b="0" i="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tx1"/>
                          </a:solidFill>
                          <a:latin typeface="Roboto Light" panose="02000000000000000000" pitchFamily="2" charset="0"/>
                          <a:ea typeface="Roboto Light" panose="02000000000000000000" pitchFamily="2" charset="0"/>
                        </a:rPr>
                        <a:t>Logical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Negation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“with </a:t>
                      </a:r>
                      <a:r>
                        <a:rPr lang="en-US" sz="1200" b="0" i="0" u="sng" dirty="0">
                          <a:solidFill>
                            <a:schemeClr val="tx1"/>
                          </a:solidFill>
                          <a:latin typeface="Roboto Light" panose="02000000000000000000" pitchFamily="2" charset="0"/>
                          <a:ea typeface="Roboto Light" panose="02000000000000000000" pitchFamily="2" charset="0"/>
                        </a:rPr>
                        <a:t>no</a:t>
                      </a:r>
                      <a:r>
                        <a:rPr lang="en-US" sz="1200" b="0" i="0" dirty="0">
                          <a:solidFill>
                            <a:schemeClr val="tx1"/>
                          </a:solidFill>
                          <a:latin typeface="Roboto Light" panose="02000000000000000000" pitchFamily="2" charset="0"/>
                          <a:ea typeface="Roboto Light" panose="02000000000000000000" pitchFamily="2" charset="0"/>
                        </a:rPr>
                        <a:t> systemic disease”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3850113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363954702"/>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lnL>
                      <a:noFill/>
                    </a:lnL>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lnB>
                      <a:noFill/>
                    </a:lnB>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T w="12700" cap="flat" cmpd="sng" algn="ctr">
                      <a:no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B w="12700" cap="flat" cmpd="sng" algn="ctr">
                      <a:no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rowSpan="4">
                  <a:txBody>
                    <a:bodyPr/>
                    <a:lstStyle/>
                    <a:p>
                      <a:r>
                        <a:rPr lang="en-US" sz="1200" b="0" i="0" dirty="0">
                          <a:solidFill>
                            <a:schemeClr val="tx1"/>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Assertion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“which </a:t>
                      </a:r>
                      <a:r>
                        <a:rPr lang="en-US" sz="1200" b="0" i="0" u="sng" dirty="0">
                          <a:solidFill>
                            <a:schemeClr val="tx1"/>
                          </a:solidFill>
                          <a:latin typeface="Roboto Light" panose="02000000000000000000" pitchFamily="2" charset="0"/>
                          <a:ea typeface="Roboto Light" panose="02000000000000000000" pitchFamily="2" charset="0"/>
                        </a:rPr>
                        <a:t>may</a:t>
                      </a:r>
                      <a:r>
                        <a:rPr lang="en-US" sz="1200" b="0" i="0" dirty="0">
                          <a:solidFill>
                            <a:schemeClr val="tx1"/>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alcohol</a:t>
                      </a:r>
                      <a:r>
                        <a:rPr lang="en-US" sz="1200" b="0" i="0" dirty="0">
                          <a:solidFill>
                            <a:schemeClr val="tx1"/>
                          </a:solidFill>
                          <a:latin typeface="Roboto Light" panose="02000000000000000000" pitchFamily="2" charset="0"/>
                          <a:ea typeface="Roboto Light" panose="02000000000000000000" pitchFamily="2" charset="0"/>
                        </a:rPr>
                        <a:t> or </a:t>
                      </a:r>
                      <a:r>
                        <a:rPr lang="en-US" sz="1200" b="0" i="0" u="sng" dirty="0">
                          <a:solidFill>
                            <a:schemeClr val="tx1"/>
                          </a:solidFill>
                          <a:latin typeface="Roboto Light" panose="02000000000000000000" pitchFamily="2" charset="0"/>
                          <a:ea typeface="Roboto Light" panose="02000000000000000000" pitchFamily="2" charset="0"/>
                        </a:rPr>
                        <a:t>substance</a:t>
                      </a:r>
                      <a:r>
                        <a:rPr lang="en-US" sz="1200" b="0" i="0" dirty="0">
                          <a:solidFill>
                            <a:schemeClr val="tx1"/>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“showing </a:t>
                      </a:r>
                      <a:r>
                        <a:rPr lang="en-US" sz="1200" b="0" i="0" u="sng" dirty="0">
                          <a:solidFill>
                            <a:schemeClr val="tx1"/>
                          </a:solidFill>
                          <a:latin typeface="Roboto Light" panose="02000000000000000000" pitchFamily="2" charset="0"/>
                          <a:ea typeface="Roboto Light" panose="02000000000000000000" pitchFamily="2" charset="0"/>
                        </a:rPr>
                        <a:t>elevated</a:t>
                      </a:r>
                      <a:r>
                        <a:rPr lang="en-US" sz="1200" b="0" i="0" dirty="0">
                          <a:solidFill>
                            <a:schemeClr val="tx1"/>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“Conditions known to </a:t>
                      </a:r>
                      <a:r>
                        <a:rPr lang="en-US" sz="1200" b="0" i="0" u="sng" dirty="0">
                          <a:solidFill>
                            <a:schemeClr val="tx1"/>
                          </a:solidFill>
                          <a:latin typeface="Roboto Light" panose="02000000000000000000" pitchFamily="2" charset="0"/>
                          <a:ea typeface="Roboto Light" panose="02000000000000000000" pitchFamily="2" charset="0"/>
                        </a:rPr>
                        <a:t>affect</a:t>
                      </a:r>
                      <a:r>
                        <a:rPr lang="en-US" sz="1200" b="0" i="0" dirty="0">
                          <a:solidFill>
                            <a:schemeClr val="tx1"/>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1883090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671686618"/>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lnL>
                      <a:noFill/>
                    </a:lnL>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lnB>
                      <a:noFill/>
                    </a:lnB>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T w="12700" cap="flat" cmpd="sng" algn="ctr">
                      <a:no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B w="12700" cap="flat" cmpd="sng" algn="ctr">
                      <a:no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tx1"/>
                          </a:solidFill>
                          <a:latin typeface="Roboto Light" panose="02000000000000000000" pitchFamily="2" charset="0"/>
                          <a:ea typeface="Roboto Light" panose="02000000000000000000" pitchFamily="2" charset="0"/>
                        </a:rPr>
                        <a:t>Temporal &amp;</a:t>
                      </a:r>
                    </a:p>
                    <a:p>
                      <a:r>
                        <a:rPr lang="en-US" sz="1200" b="0" i="0" dirty="0">
                          <a:solidFill>
                            <a:schemeClr val="tx1"/>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Eq-Comparison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greater than 50 ml</a:t>
                      </a:r>
                      <a:r>
                        <a:rPr lang="en-US" sz="1200" b="0" i="0" dirty="0">
                          <a:solidFill>
                            <a:schemeClr val="tx1"/>
                          </a:solidFill>
                          <a:latin typeface="Roboto Light" panose="02000000000000000000" pitchFamily="2" charset="0"/>
                          <a:ea typeface="Roboto Light" panose="02000000000000000000" pitchFamily="2" charset="0"/>
                        </a:rPr>
                        <a:t>”, “</a:t>
                      </a:r>
                      <a:r>
                        <a:rPr lang="en-US" sz="1200" b="0" i="0" u="sng" dirty="0">
                          <a:solidFill>
                            <a:schemeClr val="tx1"/>
                          </a:solidFill>
                          <a:latin typeface="Roboto Light" panose="02000000000000000000" pitchFamily="2" charset="0"/>
                          <a:ea typeface="Roboto Light" panose="02000000000000000000" pitchFamily="2" charset="0"/>
                        </a:rPr>
                        <a:t>within the past 3 years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Active</a:t>
                      </a:r>
                      <a:r>
                        <a:rPr lang="en-US" sz="1200" b="0" i="0" dirty="0">
                          <a:solidFill>
                            <a:schemeClr val="tx1"/>
                          </a:solidFill>
                          <a:latin typeface="Roboto Light" panose="02000000000000000000" pitchFamily="2" charset="0"/>
                          <a:ea typeface="Roboto Light" panose="02000000000000000000" pitchFamily="2" charset="0"/>
                        </a:rPr>
                        <a:t> illness”, “in the </a:t>
                      </a:r>
                      <a:r>
                        <a:rPr lang="en-US" sz="1200" b="0" i="0" u="sng" dirty="0">
                          <a:solidFill>
                            <a:schemeClr val="tx1"/>
                          </a:solidFill>
                          <a:latin typeface="Roboto Light" panose="02000000000000000000" pitchFamily="2" charset="0"/>
                          <a:ea typeface="Roboto Light" panose="02000000000000000000" pitchFamily="2" charset="0"/>
                        </a:rPr>
                        <a:t>next</a:t>
                      </a:r>
                      <a:r>
                        <a:rPr lang="en-US" sz="1200" b="0" i="0" dirty="0">
                          <a:solidFill>
                            <a:schemeClr val="tx1"/>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Latest</a:t>
                      </a:r>
                      <a:r>
                        <a:rPr lang="en-US" sz="1200" b="0" i="0" dirty="0">
                          <a:solidFill>
                            <a:schemeClr val="tx1"/>
                          </a:solidFill>
                          <a:latin typeface="Roboto Light" panose="02000000000000000000" pitchFamily="2" charset="0"/>
                          <a:ea typeface="Roboto Light" panose="02000000000000000000" pitchFamily="2" charset="0"/>
                        </a:rPr>
                        <a:t> BMI &gt; 35”, “</a:t>
                      </a:r>
                      <a:r>
                        <a:rPr lang="en-US" sz="1200" b="0" i="0" u="sng" dirty="0">
                          <a:solidFill>
                            <a:schemeClr val="tx1"/>
                          </a:solidFill>
                          <a:latin typeface="Roboto Light" panose="02000000000000000000" pitchFamily="2" charset="0"/>
                          <a:ea typeface="Roboto Light" panose="02000000000000000000" pitchFamily="2" charset="0"/>
                        </a:rPr>
                        <a:t>First</a:t>
                      </a:r>
                      <a:r>
                        <a:rPr lang="en-US" sz="1200" b="0" i="0" dirty="0">
                          <a:solidFill>
                            <a:schemeClr val="tx1"/>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755675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3188076517"/>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latin typeface="Roboto Light" panose="02000000000000000000" pitchFamily="2" charset="0"/>
                          <a:ea typeface="Roboto Light" panose="02000000000000000000" pitchFamily="2" charset="0"/>
                        </a:rPr>
                        <a:t>Alternative &amp;</a:t>
                      </a:r>
                    </a:p>
                    <a:p>
                      <a:r>
                        <a:rPr lang="en-US" sz="1200" b="0" i="0" dirty="0">
                          <a:latin typeface="Roboto Light" panose="02000000000000000000" pitchFamily="2" charset="0"/>
                          <a:ea typeface="Roboto Light" panose="02000000000000000000" pitchFamily="2" charset="0"/>
                        </a:rPr>
                        <a:t>Example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Abbrev-Of</a:t>
                      </a:r>
                    </a:p>
                  </a:txBody>
                  <a:tcPr>
                    <a:lnT w="12700" cap="flat" cmpd="sng" algn="ctr">
                      <a:solidFill>
                        <a:schemeClr val="tx1"/>
                      </a:solidFill>
                      <a:prstDash val="solid"/>
                      <a:round/>
                      <a:headEnd type="none" w="med" len="med"/>
                      <a:tailEnd type="none" w="med" len="med"/>
                    </a:lnT>
                  </a:tcPr>
                </a:tc>
                <a:tc>
                  <a:txBody>
                    <a:bodyPr/>
                    <a:lstStyle/>
                    <a:p>
                      <a:r>
                        <a:rPr lang="en-US" sz="1200" b="0" i="0" dirty="0">
                          <a:latin typeface="Roboto Light" panose="02000000000000000000" pitchFamily="2" charset="0"/>
                          <a:ea typeface="Roboto Light" panose="02000000000000000000" pitchFamily="2" charset="0"/>
                        </a:rPr>
                        <a:t>“</a:t>
                      </a:r>
                      <a:r>
                        <a:rPr lang="en-US" sz="1200" b="0" i="0" u="sng" dirty="0">
                          <a:latin typeface="Roboto Light" panose="02000000000000000000" pitchFamily="2" charset="0"/>
                          <a:ea typeface="Roboto Light" panose="02000000000000000000" pitchFamily="2" charset="0"/>
                        </a:rPr>
                        <a:t>Post Concussion Syndrome</a:t>
                      </a:r>
                      <a:r>
                        <a:rPr lang="en-US" sz="1200" b="0" i="0" u="none" dirty="0">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a:t>
                      </a:r>
                      <a:r>
                        <a:rPr lang="en-US" sz="1200" b="0" i="0" u="none" dirty="0">
                          <a:latin typeface="Roboto Light" panose="02000000000000000000" pitchFamily="2" charset="0"/>
                          <a:ea typeface="Roboto Light" panose="02000000000000000000" pitchFamily="2" charset="0"/>
                        </a:rPr>
                        <a:t> </a:t>
                      </a:r>
                      <a:r>
                        <a:rPr lang="en-US" sz="1200" b="0" i="0" dirty="0">
                          <a:latin typeface="Roboto Light" panose="02000000000000000000" pitchFamily="2" charset="0"/>
                          <a:ea typeface="Roboto Light" panose="02000000000000000000" pitchFamily="2" charset="0"/>
                        </a:rPr>
                        <a:t>( </a:t>
                      </a:r>
                      <a:r>
                        <a:rPr lang="en-US" sz="1200" b="0" i="0" u="sng" dirty="0">
                          <a:latin typeface="Roboto Light" panose="02000000000000000000" pitchFamily="2" charset="0"/>
                          <a:ea typeface="Roboto Light" panose="02000000000000000000" pitchFamily="2" charset="0"/>
                        </a:rPr>
                        <a:t>PCS</a:t>
                      </a:r>
                      <a:r>
                        <a:rPr lang="en-US" sz="1200" b="0" i="0" dirty="0">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latin typeface="Roboto Light" panose="02000000000000000000" pitchFamily="2" charset="0"/>
                          <a:ea typeface="Roboto Light" panose="02000000000000000000" pitchFamily="2" charset="0"/>
                        </a:rPr>
                        <a:t>Equivalent-To</a:t>
                      </a:r>
                    </a:p>
                  </a:txBody>
                  <a:tcPr/>
                </a:tc>
                <a:tc>
                  <a:txBody>
                    <a:bodyPr/>
                    <a:lstStyle/>
                    <a:p>
                      <a:r>
                        <a:rPr lang="en-US" sz="1200" b="0" i="0" dirty="0">
                          <a:latin typeface="Roboto Light" panose="02000000000000000000" pitchFamily="2" charset="0"/>
                          <a:ea typeface="Roboto Light" panose="02000000000000000000" pitchFamily="2" charset="0"/>
                        </a:rPr>
                        <a:t>“</a:t>
                      </a:r>
                      <a:r>
                        <a:rPr lang="en-US" sz="1200" b="0" i="0" u="sng" dirty="0">
                          <a:latin typeface="Roboto Light" panose="02000000000000000000" pitchFamily="2" charset="0"/>
                          <a:ea typeface="Roboto Light" panose="02000000000000000000" pitchFamily="2" charset="0"/>
                        </a:rPr>
                        <a:t>Thrombocytopenia</a:t>
                      </a:r>
                      <a:r>
                        <a:rPr lang="en-US" sz="1200" b="0" i="0" dirty="0">
                          <a:latin typeface="Roboto Light" panose="02000000000000000000" pitchFamily="2" charset="0"/>
                          <a:ea typeface="Roboto Light" panose="02000000000000000000" pitchFamily="2" charset="0"/>
                        </a:rPr>
                        <a:t> : </a:t>
                      </a:r>
                      <a:r>
                        <a:rPr lang="en-US" sz="1200" b="0" i="0" kern="1200" dirty="0">
                          <a:solidFill>
                            <a:schemeClr val="tx1"/>
                          </a:solidFill>
                          <a:effectLst/>
                          <a:latin typeface="Roboto Light" panose="02000000000000000000" pitchFamily="2" charset="0"/>
                          <a:ea typeface="Roboto Light" panose="02000000000000000000" pitchFamily="2" charset="0"/>
                          <a:cs typeface="+mn-cs"/>
                        </a:rPr>
                        <a:t>←</a:t>
                      </a:r>
                      <a:r>
                        <a:rPr lang="en-US" sz="1200" b="0" i="0" dirty="0">
                          <a:latin typeface="Roboto Light" panose="02000000000000000000" pitchFamily="2" charset="0"/>
                          <a:ea typeface="Roboto Light" panose="02000000000000000000" pitchFamily="2" charset="0"/>
                        </a:rPr>
                        <a:t> </a:t>
                      </a:r>
                      <a:r>
                        <a:rPr lang="en-US" sz="1200" b="0" i="0" u="sng" dirty="0">
                          <a:latin typeface="Roboto Light" panose="02000000000000000000" pitchFamily="2" charset="0"/>
                          <a:ea typeface="Roboto Light" panose="02000000000000000000" pitchFamily="2" charset="0"/>
                        </a:rPr>
                        <a:t>platelets</a:t>
                      </a:r>
                      <a:r>
                        <a:rPr lang="en-US" sz="1200" b="0" i="0" dirty="0">
                          <a:latin typeface="Roboto Light" panose="02000000000000000000" pitchFamily="2" charset="0"/>
                          <a:ea typeface="Roboto Light" panose="02000000000000000000" pitchFamily="2" charset="0"/>
                        </a:rPr>
                        <a:t> &lt; 100,000/mm3” </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Example-Of</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a:t>
                      </a:r>
                      <a:r>
                        <a:rPr lang="en-US" sz="1200" b="0" i="0" u="sng" dirty="0">
                          <a:latin typeface="Roboto Light" panose="02000000000000000000" pitchFamily="2" charset="0"/>
                          <a:ea typeface="Roboto Light" panose="02000000000000000000" pitchFamily="2" charset="0"/>
                        </a:rPr>
                        <a:t>skin condition</a:t>
                      </a:r>
                      <a:r>
                        <a:rPr lang="en-US" sz="1200" b="0" i="0" u="none" dirty="0">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latin typeface="Roboto Light" panose="02000000000000000000" pitchFamily="2" charset="0"/>
                          <a:ea typeface="Roboto Light" panose="02000000000000000000" pitchFamily="2" charset="0"/>
                        </a:rPr>
                        <a:t>( e.g., </a:t>
                      </a:r>
                      <a:r>
                        <a:rPr lang="en-US" sz="1200" b="0" i="0" u="sng" dirty="0">
                          <a:latin typeface="Roboto Light" panose="02000000000000000000" pitchFamily="2" charset="0"/>
                          <a:ea typeface="Roboto Light" panose="02000000000000000000" pitchFamily="2" charset="0"/>
                        </a:rPr>
                        <a:t>eczema</a:t>
                      </a:r>
                      <a:r>
                        <a:rPr lang="en-US" sz="1200" b="0" i="0" dirty="0">
                          <a:latin typeface="Roboto Light" panose="02000000000000000000" pitchFamily="2" charset="0"/>
                          <a:ea typeface="Roboto Light" panose="02000000000000000000" pitchFamily="2" charset="0"/>
                        </a:rPr>
                        <a:t> )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913844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548386828"/>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18715"/>
                  </a:ext>
                </a:extLst>
              </a:tr>
              <a:tr h="268342">
                <a:tc>
                  <a:txBody>
                    <a:bodyPr/>
                    <a:lstStyle/>
                    <a:p>
                      <a:r>
                        <a:rPr lang="en-US" sz="1200" b="0" i="0" dirty="0">
                          <a:solidFill>
                            <a:schemeClr val="tx1"/>
                          </a:solidFill>
                          <a:latin typeface="Roboto Light" panose="02000000000000000000" pitchFamily="2" charset="0"/>
                          <a:ea typeface="Roboto Light" panose="02000000000000000000" pitchFamily="2" charset="0"/>
                        </a:rPr>
                        <a:t>Clinical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Contraindicates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“conditions </a:t>
                      </a:r>
                      <a:r>
                        <a:rPr lang="en-US" sz="1200" b="0" i="0" u="sng" dirty="0">
                          <a:solidFill>
                            <a:schemeClr val="tx1"/>
                          </a:solidFill>
                          <a:latin typeface="Roboto Light" panose="02000000000000000000" pitchFamily="2" charset="0"/>
                          <a:ea typeface="Roboto Light" panose="02000000000000000000" pitchFamily="2" charset="0"/>
                        </a:rPr>
                        <a:t>contraindicating</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MRI</a:t>
                      </a:r>
                      <a:r>
                        <a:rPr lang="en-US" sz="1200" b="0" i="0" dirty="0">
                          <a:solidFill>
                            <a:schemeClr val="tx1"/>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2288516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357273183"/>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912391"/>
                  </a:ext>
                </a:extLst>
              </a:tr>
              <a:tr h="268342">
                <a:tc rowSpan="4">
                  <a:txBody>
                    <a:bodyPr/>
                    <a:lstStyle/>
                    <a:p>
                      <a:r>
                        <a:rPr lang="en-US" sz="1200" b="0" i="0" dirty="0">
                          <a:solidFill>
                            <a:schemeClr val="tx1"/>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Caused-By</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swellings</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due to </a:t>
                      </a:r>
                      <a:r>
                        <a:rPr lang="en-US" sz="1200" b="0" i="0" u="sng" dirty="0">
                          <a:solidFill>
                            <a:schemeClr val="tx1"/>
                          </a:solidFill>
                          <a:latin typeface="Roboto Light" panose="02000000000000000000" pitchFamily="2" charset="0"/>
                          <a:ea typeface="Roboto Light" panose="02000000000000000000" pitchFamily="2" charset="0"/>
                        </a:rPr>
                        <a:t>trauma</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lesion</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seen on standard </a:t>
                      </a:r>
                      <a:r>
                        <a:rPr lang="en-US" sz="1200" b="0" i="0" u="sng" dirty="0">
                          <a:solidFill>
                            <a:schemeClr val="tx1"/>
                          </a:solidFill>
                          <a:latin typeface="Roboto Light" panose="02000000000000000000" pitchFamily="2" charset="0"/>
                          <a:ea typeface="Roboto Light" panose="02000000000000000000" pitchFamily="2" charset="0"/>
                        </a:rPr>
                        <a:t>imaging</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coronary bypass surgery</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for </a:t>
                      </a:r>
                      <a:r>
                        <a:rPr lang="en-US" sz="1200" b="0" i="0" u="sng" dirty="0">
                          <a:solidFill>
                            <a:schemeClr val="tx1"/>
                          </a:solidFill>
                          <a:latin typeface="Roboto Light" panose="02000000000000000000" pitchFamily="2" charset="0"/>
                          <a:ea typeface="Roboto Light" panose="02000000000000000000" pitchFamily="2" charset="0"/>
                        </a:rPr>
                        <a:t>atherosclerosis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total knee arthroplasty</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with </a:t>
                      </a:r>
                      <a:r>
                        <a:rPr lang="en-US" sz="1200" b="0" i="0" u="sng" dirty="0">
                          <a:solidFill>
                            <a:schemeClr val="tx1"/>
                          </a:solidFill>
                          <a:latin typeface="Roboto Light" panose="02000000000000000000" pitchFamily="2" charset="0"/>
                          <a:ea typeface="Roboto Light" panose="02000000000000000000" pitchFamily="2" charset="0"/>
                        </a:rPr>
                        <a:t>spinal anesthesia</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1443749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94950866"/>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tx1"/>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If-Then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“BMI </a:t>
                      </a:r>
                      <a:r>
                        <a:rPr lang="en-US" sz="1200" b="0" i="0" u="sng" dirty="0">
                          <a:solidFill>
                            <a:schemeClr val="tx1"/>
                          </a:solidFill>
                          <a:latin typeface="Roboto Light" panose="02000000000000000000" pitchFamily="2" charset="0"/>
                          <a:ea typeface="Roboto Light" panose="02000000000000000000" pitchFamily="2" charset="0"/>
                        </a:rPr>
                        <a:t>greater than 38</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for </a:t>
                      </a:r>
                      <a:r>
                        <a:rPr lang="en-US" sz="1200" b="0" i="0" u="sng" dirty="0">
                          <a:solidFill>
                            <a:schemeClr val="tx1"/>
                          </a:solidFill>
                          <a:latin typeface="Roboto Light" panose="02000000000000000000" pitchFamily="2" charset="0"/>
                          <a:ea typeface="Roboto Light" panose="02000000000000000000" pitchFamily="2" charset="0"/>
                        </a:rPr>
                        <a:t>women</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No</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previous history of </a:t>
                      </a:r>
                      <a:r>
                        <a:rPr lang="en-US" sz="1200" b="0" i="0" u="sng" dirty="0">
                          <a:solidFill>
                            <a:schemeClr val="tx1"/>
                          </a:solidFill>
                          <a:latin typeface="Roboto Light" panose="02000000000000000000" pitchFamily="2" charset="0"/>
                          <a:ea typeface="Roboto Light" panose="02000000000000000000" pitchFamily="2" charset="0"/>
                        </a:rPr>
                        <a:t>depression</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1878553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907905852"/>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Risk-For</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Risk</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of </a:t>
                      </a:r>
                      <a:r>
                        <a:rPr lang="en-US" sz="1200" b="0" i="0" u="sng" dirty="0">
                          <a:solidFill>
                            <a:schemeClr val="tx1"/>
                          </a:solidFill>
                          <a:latin typeface="Roboto Light" panose="02000000000000000000" pitchFamily="2" charset="0"/>
                          <a:ea typeface="Roboto Light" panose="02000000000000000000" pitchFamily="2" charset="0"/>
                        </a:rPr>
                        <a:t>death</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tx1"/>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mild</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symptoms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hemodynamically</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unstable</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750446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876100530"/>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tx1"/>
                          </a:solidFill>
                          <a:latin typeface="Roboto Light" panose="02000000000000000000" pitchFamily="2" charset="0"/>
                          <a:ea typeface="Roboto Light" panose="02000000000000000000" pitchFamily="2" charset="0"/>
                        </a:rPr>
                        <a:t>Temporal &amp;</a:t>
                      </a:r>
                    </a:p>
                    <a:p>
                      <a:r>
                        <a:rPr lang="en-US" sz="1200" b="0" i="0" dirty="0">
                          <a:solidFill>
                            <a:schemeClr val="tx1"/>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After</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infected</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following </a:t>
                      </a:r>
                      <a:r>
                        <a:rPr lang="en-US" sz="1200" b="0" i="0" u="sng" dirty="0">
                          <a:solidFill>
                            <a:schemeClr val="tx1"/>
                          </a:solidFill>
                          <a:latin typeface="Roboto Light" panose="02000000000000000000" pitchFamily="2" charset="0"/>
                          <a:ea typeface="Roboto Light" panose="02000000000000000000" pitchFamily="2" charset="0"/>
                        </a:rPr>
                        <a:t>admission</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“diagnosis of </a:t>
                      </a:r>
                      <a:r>
                        <a:rPr lang="en-US" sz="1200" b="0" i="0" u="sng" dirty="0">
                          <a:solidFill>
                            <a:schemeClr val="tx1"/>
                          </a:solidFill>
                          <a:latin typeface="Roboto Light" panose="02000000000000000000" pitchFamily="2" charset="0"/>
                          <a:ea typeface="Roboto Light" panose="02000000000000000000" pitchFamily="2" charset="0"/>
                        </a:rPr>
                        <a:t>aortic stenosis</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prior to </a:t>
                      </a:r>
                      <a:r>
                        <a:rPr lang="en-US" sz="1200" b="0" i="0" u="sng" dirty="0">
                          <a:solidFill>
                            <a:schemeClr val="tx1"/>
                          </a:solidFill>
                          <a:latin typeface="Roboto Light" panose="02000000000000000000" pitchFamily="2" charset="0"/>
                          <a:ea typeface="Roboto Light" panose="02000000000000000000" pitchFamily="2" charset="0"/>
                        </a:rPr>
                        <a:t>visit</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type 1 diabetes</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for </a:t>
                      </a:r>
                      <a:r>
                        <a:rPr lang="en-US" sz="1200" b="0" i="0" u="sng" dirty="0">
                          <a:solidFill>
                            <a:schemeClr val="tx1"/>
                          </a:solidFill>
                          <a:latin typeface="Roboto Light" panose="02000000000000000000" pitchFamily="2" charset="0"/>
                          <a:ea typeface="Roboto Light" panose="02000000000000000000" pitchFamily="2" charset="0"/>
                        </a:rPr>
                        <a:t>at least 1 year</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Body weight</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less than 110 pounds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seen</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within past 6 months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spTree>
    <p:extLst>
      <p:ext uri="{BB962C8B-B14F-4D97-AF65-F5344CB8AC3E}">
        <p14:creationId xmlns:p14="http://schemas.microsoft.com/office/powerpoint/2010/main" val="2217056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42903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Comparison to Chia corpus – Examples 1-2</a:t>
            </a:r>
            <a:endParaRPr lang="en-US" sz="2800" dirty="0">
              <a:latin typeface="Roboto Light" panose="02000000000000000000" pitchFamily="2" charset="0"/>
              <a:ea typeface="Roboto Light" panose="02000000000000000000" pitchFamily="2" charset="0"/>
            </a:endParaRPr>
          </a:p>
        </p:txBody>
      </p:sp>
      <p:pic>
        <p:nvPicPr>
          <p:cNvPr id="3" name="Picture 2">
            <a:extLst>
              <a:ext uri="{FF2B5EF4-FFF2-40B4-BE49-F238E27FC236}">
                <a16:creationId xmlns:a16="http://schemas.microsoft.com/office/drawing/2014/main" id="{9AF00071-D807-A484-4D10-25C6FEC0F7AB}"/>
              </a:ext>
            </a:extLst>
          </p:cNvPr>
          <p:cNvPicPr>
            <a:picLocks noChangeAspect="1"/>
          </p:cNvPicPr>
          <p:nvPr/>
        </p:nvPicPr>
        <p:blipFill>
          <a:blip r:embed="rId2"/>
          <a:stretch>
            <a:fillRect/>
          </a:stretch>
        </p:blipFill>
        <p:spPr>
          <a:xfrm>
            <a:off x="1463060" y="2093795"/>
            <a:ext cx="8771187" cy="1553991"/>
          </a:xfrm>
          <a:prstGeom prst="rect">
            <a:avLst/>
          </a:prstGeom>
        </p:spPr>
      </p:pic>
      <p:pic>
        <p:nvPicPr>
          <p:cNvPr id="5" name="Picture 4">
            <a:extLst>
              <a:ext uri="{FF2B5EF4-FFF2-40B4-BE49-F238E27FC236}">
                <a16:creationId xmlns:a16="http://schemas.microsoft.com/office/drawing/2014/main" id="{3E5AF8D8-C5DD-35CA-C5C3-F3B7B4B9D8C7}"/>
              </a:ext>
            </a:extLst>
          </p:cNvPr>
          <p:cNvPicPr>
            <a:picLocks noChangeAspect="1"/>
          </p:cNvPicPr>
          <p:nvPr/>
        </p:nvPicPr>
        <p:blipFill>
          <a:blip r:embed="rId3"/>
          <a:stretch>
            <a:fillRect/>
          </a:stretch>
        </p:blipFill>
        <p:spPr>
          <a:xfrm>
            <a:off x="1463060" y="4228351"/>
            <a:ext cx="8701909" cy="1536853"/>
          </a:xfrm>
          <a:prstGeom prst="rect">
            <a:avLst/>
          </a:prstGeom>
        </p:spPr>
      </p:pic>
      <p:cxnSp>
        <p:nvCxnSpPr>
          <p:cNvPr id="8" name="Straight Connector 7">
            <a:extLst>
              <a:ext uri="{FF2B5EF4-FFF2-40B4-BE49-F238E27FC236}">
                <a16:creationId xmlns:a16="http://schemas.microsoft.com/office/drawing/2014/main" id="{9083D0E5-B961-5B0B-3724-5F112A23BDD1}"/>
              </a:ext>
            </a:extLst>
          </p:cNvPr>
          <p:cNvCxnSpPr/>
          <p:nvPr/>
        </p:nvCxnSpPr>
        <p:spPr>
          <a:xfrm>
            <a:off x="1463060" y="3921369"/>
            <a:ext cx="89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095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4</a:t>
            </a:fld>
            <a:endParaRPr lang="en-US" dirty="0"/>
          </a:p>
        </p:txBody>
      </p:sp>
      <p:pic>
        <p:nvPicPr>
          <p:cNvPr id="7" name="Picture 2">
            <a:extLst>
              <a:ext uri="{FF2B5EF4-FFF2-40B4-BE49-F238E27FC236}">
                <a16:creationId xmlns:a16="http://schemas.microsoft.com/office/drawing/2014/main" id="{229280CF-E4F7-B8F0-EA94-DA9CB650E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625" y="2228850"/>
            <a:ext cx="3632200" cy="2400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7395B1-B0EF-DF93-8CFC-529C9398F37E}"/>
              </a:ext>
            </a:extLst>
          </p:cNvPr>
          <p:cNvSpPr txBox="1"/>
          <p:nvPr/>
        </p:nvSpPr>
        <p:spPr>
          <a:xfrm>
            <a:off x="8352692" y="4629150"/>
            <a:ext cx="1696683" cy="276999"/>
          </a:xfrm>
          <a:prstGeom prst="rect">
            <a:avLst/>
          </a:prstGeom>
          <a:noFill/>
        </p:spPr>
        <p:txBody>
          <a:bodyPr wrap="none" rtlCol="0">
            <a:spAutoFit/>
          </a:bodyPr>
          <a:lstStyle/>
          <a:p>
            <a:r>
              <a:rPr lang="en-US" sz="1200" dirty="0">
                <a:hlinkClick r:id="rId4"/>
              </a:rPr>
              <a:t>https://xkcd.com/2530</a:t>
            </a:r>
            <a:r>
              <a:rPr lang="en-US" sz="1200" dirty="0"/>
              <a:t>  </a:t>
            </a:r>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7142510" cy="378565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Prospective</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study</a:t>
            </a:r>
            <a:r>
              <a:rPr lang="en-US" sz="2000" dirty="0">
                <a:latin typeface="Roboto Light" panose="02000000000000000000" pitchFamily="2" charset="0"/>
                <a:ea typeface="Roboto Light" panose="02000000000000000000" pitchFamily="2" charset="0"/>
              </a:rPr>
              <a:t> designed to determine whether an </a:t>
            </a:r>
            <a:r>
              <a:rPr lang="en-US" sz="2000" b="1" dirty="0">
                <a:solidFill>
                  <a:schemeClr val="accent6"/>
                </a:solidFill>
                <a:latin typeface="Roboto Light" panose="02000000000000000000" pitchFamily="2" charset="0"/>
                <a:ea typeface="Roboto Light" panose="02000000000000000000" pitchFamily="2" charset="0"/>
              </a:rPr>
              <a:t>intervention</a:t>
            </a:r>
            <a:r>
              <a:rPr lang="en-US" sz="2000" dirty="0">
                <a:latin typeface="Roboto Light" panose="02000000000000000000" pitchFamily="2" charset="0"/>
                <a:ea typeface="Roboto Light" panose="02000000000000000000" pitchFamily="2" charset="0"/>
              </a:rPr>
              <a:t> (drug, device, etc.) </a:t>
            </a:r>
            <a:r>
              <a:rPr lang="en-US" sz="2000" b="1" dirty="0">
                <a:solidFill>
                  <a:schemeClr val="accent6"/>
                </a:solidFill>
                <a:latin typeface="Roboto Light" panose="02000000000000000000" pitchFamily="2" charset="0"/>
                <a:ea typeface="Roboto Light" panose="02000000000000000000" pitchFamily="2" charset="0"/>
              </a:rPr>
              <a:t>is safe and effective </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“Randomized” if participants randomly assigned to different groups</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“Controlled” if includes a control group which does not receive intervention in question</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“Blinded” if participants do not know which group they are in (and “double-” if investigators do not either)</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I will refer to interchangeably with “clinical trials”, though not technically synonymous</a:t>
            </a:r>
          </a:p>
        </p:txBody>
      </p:sp>
      <p:sp>
        <p:nvSpPr>
          <p:cNvPr id="2" name="TextBox 1">
            <a:extLst>
              <a:ext uri="{FF2B5EF4-FFF2-40B4-BE49-F238E27FC236}">
                <a16:creationId xmlns:a16="http://schemas.microsoft.com/office/drawing/2014/main" id="{6ED77AB9-5768-6992-83ED-91C3FEAD864C}"/>
              </a:ext>
            </a:extLst>
          </p:cNvPr>
          <p:cNvSpPr txBox="1"/>
          <p:nvPr/>
        </p:nvSpPr>
        <p:spPr>
          <a:xfrm>
            <a:off x="838515" y="864878"/>
            <a:ext cx="52574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Randomized Controlled Trials</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684576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42903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Comparison to Chia corpus – Examples 3-4</a:t>
            </a:r>
            <a:endParaRPr lang="en-US" sz="2800" dirty="0">
              <a:latin typeface="Roboto Light" panose="02000000000000000000" pitchFamily="2" charset="0"/>
              <a:ea typeface="Roboto Light" panose="02000000000000000000" pitchFamily="2" charset="0"/>
            </a:endParaRPr>
          </a:p>
        </p:txBody>
      </p:sp>
      <p:pic>
        <p:nvPicPr>
          <p:cNvPr id="3" name="Picture 2">
            <a:extLst>
              <a:ext uri="{FF2B5EF4-FFF2-40B4-BE49-F238E27FC236}">
                <a16:creationId xmlns:a16="http://schemas.microsoft.com/office/drawing/2014/main" id="{64943A86-4FF9-71AD-539A-2F6D83610414}"/>
              </a:ext>
            </a:extLst>
          </p:cNvPr>
          <p:cNvPicPr>
            <a:picLocks noChangeAspect="1"/>
          </p:cNvPicPr>
          <p:nvPr/>
        </p:nvPicPr>
        <p:blipFill>
          <a:blip r:embed="rId2"/>
          <a:stretch>
            <a:fillRect/>
          </a:stretch>
        </p:blipFill>
        <p:spPr>
          <a:xfrm>
            <a:off x="1321778" y="2207678"/>
            <a:ext cx="8895340" cy="1457906"/>
          </a:xfrm>
          <a:prstGeom prst="rect">
            <a:avLst/>
          </a:prstGeom>
        </p:spPr>
      </p:pic>
      <p:pic>
        <p:nvPicPr>
          <p:cNvPr id="6" name="Picture 5">
            <a:extLst>
              <a:ext uri="{FF2B5EF4-FFF2-40B4-BE49-F238E27FC236}">
                <a16:creationId xmlns:a16="http://schemas.microsoft.com/office/drawing/2014/main" id="{B5353D3B-CF5D-AB18-104C-2456063B35D7}"/>
              </a:ext>
            </a:extLst>
          </p:cNvPr>
          <p:cNvPicPr>
            <a:picLocks noChangeAspect="1"/>
          </p:cNvPicPr>
          <p:nvPr/>
        </p:nvPicPr>
        <p:blipFill>
          <a:blip r:embed="rId3"/>
          <a:stretch>
            <a:fillRect/>
          </a:stretch>
        </p:blipFill>
        <p:spPr>
          <a:xfrm>
            <a:off x="1392570" y="4107725"/>
            <a:ext cx="8824548" cy="1565306"/>
          </a:xfrm>
          <a:prstGeom prst="rect">
            <a:avLst/>
          </a:prstGeom>
        </p:spPr>
      </p:pic>
      <p:cxnSp>
        <p:nvCxnSpPr>
          <p:cNvPr id="7" name="Straight Connector 6">
            <a:extLst>
              <a:ext uri="{FF2B5EF4-FFF2-40B4-BE49-F238E27FC236}">
                <a16:creationId xmlns:a16="http://schemas.microsoft.com/office/drawing/2014/main" id="{3357CCFB-F3D0-9CEA-E568-C3E383FE443F}"/>
              </a:ext>
            </a:extLst>
          </p:cNvPr>
          <p:cNvCxnSpPr/>
          <p:nvPr/>
        </p:nvCxnSpPr>
        <p:spPr>
          <a:xfrm>
            <a:off x="1463060" y="3921369"/>
            <a:ext cx="89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091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42903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Comparison to Chia corpus – Size</a:t>
            </a:r>
            <a:endParaRPr lang="en-US" sz="2800" dirty="0">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D00548F6-365A-E6FB-79C6-5D890F9B2EEC}"/>
              </a:ext>
            </a:extLst>
          </p:cNvPr>
          <p:cNvGrpSpPr/>
          <p:nvPr/>
        </p:nvGrpSpPr>
        <p:grpSpPr>
          <a:xfrm>
            <a:off x="1356946" y="1990556"/>
            <a:ext cx="8568627" cy="2686952"/>
            <a:chOff x="1356946" y="1990556"/>
            <a:chExt cx="8568627" cy="2686952"/>
          </a:xfrm>
        </p:grpSpPr>
        <p:pic>
          <p:nvPicPr>
            <p:cNvPr id="5" name="Picture 4">
              <a:extLst>
                <a:ext uri="{FF2B5EF4-FFF2-40B4-BE49-F238E27FC236}">
                  <a16:creationId xmlns:a16="http://schemas.microsoft.com/office/drawing/2014/main" id="{385EEBA4-9F84-7F8B-145B-717AAF70F71F}"/>
                </a:ext>
              </a:extLst>
            </p:cNvPr>
            <p:cNvPicPr>
              <a:picLocks noChangeAspect="1"/>
            </p:cNvPicPr>
            <p:nvPr/>
          </p:nvPicPr>
          <p:blipFill>
            <a:blip r:embed="rId2"/>
            <a:stretch>
              <a:fillRect/>
            </a:stretch>
          </p:blipFill>
          <p:spPr>
            <a:xfrm>
              <a:off x="1356946" y="1990556"/>
              <a:ext cx="8568627" cy="2686952"/>
            </a:xfrm>
            <a:prstGeom prst="rect">
              <a:avLst/>
            </a:prstGeom>
          </p:spPr>
        </p:pic>
        <p:sp>
          <p:nvSpPr>
            <p:cNvPr id="8" name="Rectangle 7">
              <a:extLst>
                <a:ext uri="{FF2B5EF4-FFF2-40B4-BE49-F238E27FC236}">
                  <a16:creationId xmlns:a16="http://schemas.microsoft.com/office/drawing/2014/main" id="{8E4F22A0-7C01-CC00-51F6-FC2095DE6974}"/>
                </a:ext>
              </a:extLst>
            </p:cNvPr>
            <p:cNvSpPr/>
            <p:nvPr/>
          </p:nvSpPr>
          <p:spPr>
            <a:xfrm>
              <a:off x="5495192" y="2171700"/>
              <a:ext cx="254977"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7B3F3C7-42A9-EA4F-8673-28639147EFE2}"/>
                </a:ext>
              </a:extLst>
            </p:cNvPr>
            <p:cNvSpPr/>
            <p:nvPr/>
          </p:nvSpPr>
          <p:spPr>
            <a:xfrm>
              <a:off x="7719174" y="2171700"/>
              <a:ext cx="254977"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6435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Process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378565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 annotators: 1 biomedical informatician, 1 computer science professor.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Met bi-weekly for 3 months.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90% of corpus annotated by annotator 1, remaining 10% double annotated.</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After 50% of corpus annotated, remaining 50% of corpus pre-annotated using </a:t>
            </a:r>
            <a:r>
              <a:rPr lang="en-US" sz="2000" dirty="0" err="1">
                <a:latin typeface="Roboto Light" panose="02000000000000000000" pitchFamily="2" charset="0"/>
                <a:ea typeface="Roboto Light" panose="02000000000000000000" pitchFamily="2" charset="0"/>
              </a:rPr>
              <a:t>biLSTM</a:t>
            </a:r>
            <a:r>
              <a:rPr lang="en-US" sz="2000" dirty="0">
                <a:latin typeface="Roboto Light" panose="02000000000000000000" pitchFamily="2" charset="0"/>
                <a:ea typeface="Roboto Light" panose="02000000000000000000" pitchFamily="2" charset="0"/>
              </a:rPr>
              <a:t>-CRF-based model to speed annotation. Pre-annotations then edited and revised by annotators.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Resulting corpus </a:t>
            </a:r>
            <a:r>
              <a:rPr lang="en-US" sz="2000" b="1" dirty="0">
                <a:solidFill>
                  <a:schemeClr val="accent6"/>
                </a:solidFill>
                <a:latin typeface="Roboto Light" panose="02000000000000000000" pitchFamily="2" charset="0"/>
                <a:ea typeface="Roboto Light" panose="02000000000000000000" pitchFamily="2" charset="0"/>
              </a:rPr>
              <a:t>887 single-annotated, 119 double-annotated documents</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Inter-annotator agreement </a:t>
            </a:r>
            <a:r>
              <a:rPr lang="en-US" sz="2000" dirty="0">
                <a:latin typeface="Roboto Light" panose="02000000000000000000" pitchFamily="2" charset="0"/>
                <a:ea typeface="Roboto Light" panose="02000000000000000000" pitchFamily="2" charset="0"/>
              </a:rPr>
              <a:t>by F</a:t>
            </a:r>
            <a:r>
              <a:rPr lang="en-US" sz="2000" baseline="-25000" dirty="0">
                <a:latin typeface="Roboto Light" panose="02000000000000000000" pitchFamily="2" charset="0"/>
                <a:ea typeface="Roboto Light" panose="02000000000000000000" pitchFamily="2" charset="0"/>
              </a:rPr>
              <a:t>1</a:t>
            </a:r>
            <a:r>
              <a:rPr lang="en-US" sz="2000" dirty="0">
                <a:latin typeface="Roboto Light" panose="02000000000000000000" pitchFamily="2" charset="0"/>
                <a:ea typeface="Roboto Light" panose="02000000000000000000" pitchFamily="2" charset="0"/>
              </a:rPr>
              <a:t> </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78.1% </a:t>
            </a:r>
            <a:r>
              <a:rPr lang="en-US" sz="2000" dirty="0">
                <a:latin typeface="Roboto Light" panose="02000000000000000000" pitchFamily="2" charset="0"/>
                <a:ea typeface="Roboto Light" panose="02000000000000000000" pitchFamily="2" charset="0"/>
              </a:rPr>
              <a:t>for</a:t>
            </a:r>
            <a:r>
              <a:rPr lang="en-US" sz="2000" b="1" dirty="0">
                <a:solidFill>
                  <a:schemeClr val="accent6"/>
                </a:solidFill>
                <a:latin typeface="Roboto Light" panose="02000000000000000000" pitchFamily="2" charset="0"/>
                <a:ea typeface="Roboto Light" panose="02000000000000000000" pitchFamily="2" charset="0"/>
              </a:rPr>
              <a:t> entities</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60.9% </a:t>
            </a:r>
            <a:r>
              <a:rPr lang="en-US" sz="2000" dirty="0">
                <a:latin typeface="Roboto Light" panose="02000000000000000000" pitchFamily="2" charset="0"/>
                <a:ea typeface="Roboto Light" panose="02000000000000000000" pitchFamily="2" charset="0"/>
              </a:rPr>
              <a:t>for</a:t>
            </a:r>
            <a:r>
              <a:rPr lang="en-US" sz="2000" b="1" dirty="0">
                <a:solidFill>
                  <a:schemeClr val="accent6"/>
                </a:solidFill>
                <a:latin typeface="Roboto Light" panose="02000000000000000000" pitchFamily="2" charset="0"/>
                <a:ea typeface="Roboto Light" panose="02000000000000000000" pitchFamily="2" charset="0"/>
              </a:rPr>
              <a:t> relations </a:t>
            </a:r>
            <a:r>
              <a:rPr lang="en-US" sz="2000" dirty="0">
                <a:latin typeface="Roboto Light" panose="02000000000000000000" pitchFamily="2" charset="0"/>
                <a:ea typeface="Roboto Light" panose="02000000000000000000" pitchFamily="2" charset="0"/>
              </a:rPr>
              <a:t>by exact character and type matching</a:t>
            </a:r>
            <a:endParaRPr lang="en-US" sz="2000" b="1" dirty="0">
              <a:solidFill>
                <a:schemeClr val="accent6"/>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F10413F2-33F7-A6AD-A4CC-7234F514A1AE}"/>
              </a:ext>
            </a:extLst>
          </p:cNvPr>
          <p:cNvSpPr txBox="1"/>
          <p:nvPr/>
        </p:nvSpPr>
        <p:spPr>
          <a:xfrm>
            <a:off x="0" y="6408189"/>
            <a:ext cx="11359662" cy="369332"/>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F. </a:t>
            </a:r>
            <a:r>
              <a:rPr lang="en-US" sz="900" dirty="0" err="1">
                <a:effectLst/>
                <a:latin typeface="Arial" panose="020B0604020202020204" pitchFamily="34" charset="0"/>
              </a:rPr>
              <a:t>Dernoncourt</a:t>
            </a:r>
            <a:r>
              <a:rPr lang="en-US" sz="900" dirty="0">
                <a:effectLst/>
                <a:latin typeface="Arial" panose="020B0604020202020204" pitchFamily="34" charset="0"/>
              </a:rPr>
              <a:t>, J. Y. Lee, and P. </a:t>
            </a:r>
            <a:r>
              <a:rPr lang="en-US" sz="900" dirty="0" err="1">
                <a:effectLst/>
                <a:latin typeface="Arial" panose="020B0604020202020204" pitchFamily="34" charset="0"/>
              </a:rPr>
              <a:t>Szolovits</a:t>
            </a:r>
            <a:r>
              <a:rPr lang="en-US" sz="900" dirty="0">
                <a:effectLst/>
                <a:latin typeface="Arial" panose="020B0604020202020204" pitchFamily="34" charset="0"/>
              </a:rPr>
              <a:t>. NeuroNER: an easy-to-use program for named-entity recognition based on neural networks. </a:t>
            </a:r>
            <a:r>
              <a:rPr lang="en-US" sz="900" dirty="0" err="1">
                <a:effectLst/>
                <a:latin typeface="Arial" panose="020B0604020202020204" pitchFamily="34" charset="0"/>
              </a:rPr>
              <a:t>arXiv</a:t>
            </a:r>
            <a:r>
              <a:rPr lang="en-US" sz="900" dirty="0">
                <a:effectLst/>
                <a:latin typeface="Arial" panose="020B0604020202020204" pitchFamily="34" charset="0"/>
              </a:rPr>
              <a:t> preprint arXiv:1705.05487, 2017.</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271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Results - Entities</a:t>
            </a:r>
            <a:endParaRPr lang="en-US" sz="2800" dirty="0">
              <a:latin typeface="Roboto Light" panose="02000000000000000000" pitchFamily="2" charset="0"/>
              <a:ea typeface="Roboto Light" panose="02000000000000000000" pitchFamily="2" charset="0"/>
            </a:endParaRPr>
          </a:p>
        </p:txBody>
      </p:sp>
      <p:pic>
        <p:nvPicPr>
          <p:cNvPr id="6" name="Picture 5">
            <a:extLst>
              <a:ext uri="{FF2B5EF4-FFF2-40B4-BE49-F238E27FC236}">
                <a16:creationId xmlns:a16="http://schemas.microsoft.com/office/drawing/2014/main" id="{9170ED1D-9FC2-3E0D-EE2C-39B710E1C03D}"/>
              </a:ext>
            </a:extLst>
          </p:cNvPr>
          <p:cNvPicPr>
            <a:picLocks noChangeAspect="1"/>
          </p:cNvPicPr>
          <p:nvPr/>
        </p:nvPicPr>
        <p:blipFill>
          <a:blip r:embed="rId2"/>
          <a:stretch>
            <a:fillRect/>
          </a:stretch>
        </p:blipFill>
        <p:spPr>
          <a:xfrm>
            <a:off x="5310715" y="833859"/>
            <a:ext cx="6072076" cy="5753451"/>
          </a:xfrm>
          <a:prstGeom prst="rect">
            <a:avLst/>
          </a:prstGeom>
        </p:spPr>
      </p:pic>
      <p:sp>
        <p:nvSpPr>
          <p:cNvPr id="8" name="TextBox 7">
            <a:extLst>
              <a:ext uri="{FF2B5EF4-FFF2-40B4-BE49-F238E27FC236}">
                <a16:creationId xmlns:a16="http://schemas.microsoft.com/office/drawing/2014/main" id="{40AF74B2-27B2-E312-6B05-70ECF610765E}"/>
              </a:ext>
            </a:extLst>
          </p:cNvPr>
          <p:cNvSpPr txBox="1"/>
          <p:nvPr/>
        </p:nvSpPr>
        <p:spPr>
          <a:xfrm>
            <a:off x="471668" y="2020306"/>
            <a:ext cx="4410495" cy="409342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Trained 2 NER models, 1 each for general and fine-grained entities using various architectures</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biLSTM+CRF</a:t>
            </a:r>
            <a:r>
              <a:rPr lang="en-US" sz="2000" b="1" dirty="0">
                <a:solidFill>
                  <a:schemeClr val="accent6"/>
                </a:solidFill>
                <a:latin typeface="Roboto Light" panose="02000000000000000000" pitchFamily="2" charset="0"/>
                <a:ea typeface="Roboto Light" panose="02000000000000000000" pitchFamily="2" charset="0"/>
              </a:rPr>
              <a:t> </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PubMedBERT</a:t>
            </a:r>
            <a:r>
              <a:rPr lang="en-US" sz="2000" dirty="0">
                <a:latin typeface="Roboto Light" panose="02000000000000000000" pitchFamily="2" charset="0"/>
                <a:ea typeface="Roboto Light" panose="02000000000000000000" pitchFamily="2" charset="0"/>
              </a:rPr>
              <a:t> (pretrained using PubMed abstracts)</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(pretrained using biomedical and computer science abstracts)</a:t>
            </a:r>
          </a:p>
          <a:p>
            <a:pPr marL="457200" indent="-457200">
              <a:spcAft>
                <a:spcPts val="1200"/>
              </a:spcAft>
              <a:buFont typeface="Arial" panose="020B0604020202020204" pitchFamily="34" charset="0"/>
              <a:buChar char="•"/>
            </a:pPr>
            <a:r>
              <a:rPr lang="en-US" sz="2000" dirty="0" err="1">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achieved highest overall F</a:t>
            </a:r>
            <a:r>
              <a:rPr lang="en-US" sz="2000" baseline="-25000" dirty="0">
                <a:latin typeface="Roboto Light" panose="02000000000000000000" pitchFamily="2" charset="0"/>
                <a:ea typeface="Roboto Light" panose="02000000000000000000" pitchFamily="2" charset="0"/>
              </a:rPr>
              <a:t>1</a:t>
            </a:r>
            <a:r>
              <a:rPr lang="en-US" sz="2000" dirty="0">
                <a:latin typeface="Roboto Light" panose="02000000000000000000" pitchFamily="2" charset="0"/>
                <a:ea typeface="Roboto Light" panose="02000000000000000000" pitchFamily="2" charset="0"/>
              </a:rPr>
              <a:t>  of </a:t>
            </a:r>
            <a:r>
              <a:rPr lang="en-US" sz="2000" b="1" dirty="0">
                <a:solidFill>
                  <a:schemeClr val="accent6"/>
                </a:solidFill>
                <a:latin typeface="Roboto Light" panose="02000000000000000000" pitchFamily="2" charset="0"/>
                <a:ea typeface="Roboto Light" panose="02000000000000000000" pitchFamily="2" charset="0"/>
              </a:rPr>
              <a:t>81.3%</a:t>
            </a:r>
          </a:p>
        </p:txBody>
      </p:sp>
      <p:sp>
        <p:nvSpPr>
          <p:cNvPr id="9" name="TextBox 8">
            <a:extLst>
              <a:ext uri="{FF2B5EF4-FFF2-40B4-BE49-F238E27FC236}">
                <a16:creationId xmlns:a16="http://schemas.microsoft.com/office/drawing/2014/main" id="{9F1D8D55-173D-D610-5114-5E194629304C}"/>
              </a:ext>
            </a:extLst>
          </p:cNvPr>
          <p:cNvSpPr txBox="1"/>
          <p:nvPr/>
        </p:nvSpPr>
        <p:spPr>
          <a:xfrm>
            <a:off x="931040" y="6310311"/>
            <a:ext cx="3347391"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cs typeface="Consolas" panose="020B0609020204030204" pitchFamily="49" charset="0"/>
              </a:rPr>
              <a:t>F1 = 2 x (precision x recall) / (precision + recall)</a:t>
            </a:r>
          </a:p>
        </p:txBody>
      </p:sp>
      <p:sp>
        <p:nvSpPr>
          <p:cNvPr id="10" name="TextBox 9">
            <a:extLst>
              <a:ext uri="{FF2B5EF4-FFF2-40B4-BE49-F238E27FC236}">
                <a16:creationId xmlns:a16="http://schemas.microsoft.com/office/drawing/2014/main" id="{A82ED352-3CD1-A0CD-8E61-1FA7BE72F1FD}"/>
              </a:ext>
            </a:extLst>
          </p:cNvPr>
          <p:cNvSpPr txBox="1"/>
          <p:nvPr/>
        </p:nvSpPr>
        <p:spPr>
          <a:xfrm>
            <a:off x="5310715" y="6587310"/>
            <a:ext cx="3515706"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Results displayed by Precision / Recall / F</a:t>
            </a:r>
            <a:r>
              <a:rPr lang="en-US" sz="1400" baseline="-25000" dirty="0">
                <a:latin typeface="Roboto Light" panose="02000000000000000000" pitchFamily="2" charset="0"/>
                <a:ea typeface="Roboto Light" panose="02000000000000000000" pitchFamily="2" charset="0"/>
              </a:rPr>
              <a:t>1</a:t>
            </a:r>
          </a:p>
        </p:txBody>
      </p:sp>
    </p:spTree>
    <p:extLst>
      <p:ext uri="{BB962C8B-B14F-4D97-AF65-F5344CB8AC3E}">
        <p14:creationId xmlns:p14="http://schemas.microsoft.com/office/powerpoint/2010/main" val="534281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Results - Relations</a:t>
            </a:r>
            <a:endParaRPr lang="en-US" sz="2800" dirty="0">
              <a:latin typeface="Roboto Light" panose="02000000000000000000" pitchFamily="2" charset="0"/>
              <a:ea typeface="Roboto Light" panose="02000000000000000000" pitchFamily="2" charset="0"/>
            </a:endParaRPr>
          </a:p>
        </p:txBody>
      </p:sp>
      <p:sp>
        <p:nvSpPr>
          <p:cNvPr id="8" name="TextBox 7">
            <a:extLst>
              <a:ext uri="{FF2B5EF4-FFF2-40B4-BE49-F238E27FC236}">
                <a16:creationId xmlns:a16="http://schemas.microsoft.com/office/drawing/2014/main" id="{40AF74B2-27B2-E312-6B05-70ECF610765E}"/>
              </a:ext>
            </a:extLst>
          </p:cNvPr>
          <p:cNvSpPr txBox="1"/>
          <p:nvPr/>
        </p:nvSpPr>
        <p:spPr>
          <a:xfrm>
            <a:off x="471668" y="2020306"/>
            <a:ext cx="4410495"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Trained relation extraction models using</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(pretrained using biomedical and computer science abstracts)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R-BERT + </a:t>
            </a:r>
            <a:r>
              <a:rPr lang="en-US" sz="2000" b="1" dirty="0" err="1">
                <a:solidFill>
                  <a:schemeClr val="accent6"/>
                </a:solidFill>
                <a:latin typeface="Roboto Light" panose="02000000000000000000" pitchFamily="2" charset="0"/>
                <a:ea typeface="Roboto Light" panose="02000000000000000000" pitchFamily="2" charset="0"/>
              </a:rPr>
              <a:t>SciBERT</a:t>
            </a:r>
            <a:r>
              <a:rPr lang="en-US" sz="2000" b="1" dirty="0">
                <a:solidFill>
                  <a:schemeClr val="accent6"/>
                </a:solidFill>
                <a:latin typeface="Roboto Light" panose="02000000000000000000" pitchFamily="2" charset="0"/>
                <a:ea typeface="Roboto Light" panose="02000000000000000000" pitchFamily="2" charset="0"/>
              </a:rPr>
              <a:t> </a:t>
            </a:r>
            <a:r>
              <a:rPr lang="en-US" sz="2000" dirty="0">
                <a:latin typeface="Roboto Light" panose="02000000000000000000" pitchFamily="2" charset="0"/>
                <a:ea typeface="Roboto Light" panose="02000000000000000000" pitchFamily="2" charset="0"/>
              </a:rPr>
              <a:t>(modification of BERT architecture by We &amp; He w/ pretrained </a:t>
            </a:r>
            <a:r>
              <a:rPr lang="en-US" sz="2000" dirty="0" err="1">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a:t>
            </a:r>
            <a:endParaRPr lang="en-US" sz="2000" b="1" dirty="0">
              <a:solidFill>
                <a:schemeClr val="accent6"/>
              </a:solidFill>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R-BERT + </a:t>
            </a:r>
            <a:r>
              <a:rPr lang="en-US" sz="2000" dirty="0" err="1">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achieved highest overall F</a:t>
            </a:r>
            <a:r>
              <a:rPr lang="en-US" sz="2000" baseline="-25000" dirty="0">
                <a:latin typeface="Roboto Light" panose="02000000000000000000" pitchFamily="2" charset="0"/>
                <a:ea typeface="Roboto Light" panose="02000000000000000000" pitchFamily="2" charset="0"/>
              </a:rPr>
              <a:t>1</a:t>
            </a:r>
            <a:r>
              <a:rPr lang="en-US" sz="2000" dirty="0">
                <a:latin typeface="Roboto Light" panose="02000000000000000000" pitchFamily="2" charset="0"/>
                <a:ea typeface="Roboto Light" panose="02000000000000000000" pitchFamily="2" charset="0"/>
              </a:rPr>
              <a:t>  of </a:t>
            </a:r>
            <a:r>
              <a:rPr lang="en-US" sz="2000" b="1" dirty="0">
                <a:solidFill>
                  <a:schemeClr val="accent6"/>
                </a:solidFill>
                <a:latin typeface="Roboto Light" panose="02000000000000000000" pitchFamily="2" charset="0"/>
                <a:ea typeface="Roboto Light" panose="02000000000000000000" pitchFamily="2" charset="0"/>
              </a:rPr>
              <a:t>85.2%</a:t>
            </a:r>
          </a:p>
        </p:txBody>
      </p:sp>
      <p:pic>
        <p:nvPicPr>
          <p:cNvPr id="3" name="Picture 2">
            <a:extLst>
              <a:ext uri="{FF2B5EF4-FFF2-40B4-BE49-F238E27FC236}">
                <a16:creationId xmlns:a16="http://schemas.microsoft.com/office/drawing/2014/main" id="{04CB849A-8C03-AF98-1C2F-70506738AF59}"/>
              </a:ext>
            </a:extLst>
          </p:cNvPr>
          <p:cNvPicPr>
            <a:picLocks noChangeAspect="1"/>
          </p:cNvPicPr>
          <p:nvPr/>
        </p:nvPicPr>
        <p:blipFill>
          <a:blip r:embed="rId2"/>
          <a:stretch>
            <a:fillRect/>
          </a:stretch>
        </p:blipFill>
        <p:spPr>
          <a:xfrm>
            <a:off x="5468747" y="776957"/>
            <a:ext cx="5985611" cy="5738143"/>
          </a:xfrm>
          <a:prstGeom prst="rect">
            <a:avLst/>
          </a:prstGeom>
        </p:spPr>
      </p:pic>
      <p:sp>
        <p:nvSpPr>
          <p:cNvPr id="5" name="TextBox 4">
            <a:extLst>
              <a:ext uri="{FF2B5EF4-FFF2-40B4-BE49-F238E27FC236}">
                <a16:creationId xmlns:a16="http://schemas.microsoft.com/office/drawing/2014/main" id="{9E2F8EED-2928-DA35-BE11-6F20A28E866F}"/>
              </a:ext>
            </a:extLst>
          </p:cNvPr>
          <p:cNvSpPr txBox="1"/>
          <p:nvPr/>
        </p:nvSpPr>
        <p:spPr>
          <a:xfrm>
            <a:off x="0" y="6211668"/>
            <a:ext cx="5284177" cy="6463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Wu, S. &amp; He, Y. Enriching pre-trained language model with entity information for relation classification. In Proceedings of the 28th ACM International Conference on Information and Knowledge Management, 2361–2364 (2019).</a:t>
            </a:r>
            <a:endParaRPr lang="en-US" sz="900" dirty="0">
              <a:latin typeface="Arial" panose="020B0604020202020204" pitchFamily="34" charset="0"/>
              <a:ea typeface="Roboto" panose="02000000000000000000" pitchFamily="2" charset="0"/>
              <a:cs typeface="Arial" panose="020B0604020202020204" pitchFamily="34" charset="0"/>
            </a:endParaRPr>
          </a:p>
        </p:txBody>
      </p:sp>
      <p:sp>
        <p:nvSpPr>
          <p:cNvPr id="7" name="TextBox 6">
            <a:extLst>
              <a:ext uri="{FF2B5EF4-FFF2-40B4-BE49-F238E27FC236}">
                <a16:creationId xmlns:a16="http://schemas.microsoft.com/office/drawing/2014/main" id="{6B2A76CF-AF75-25C5-7EE7-0C6C181ED1A9}"/>
              </a:ext>
            </a:extLst>
          </p:cNvPr>
          <p:cNvSpPr txBox="1"/>
          <p:nvPr/>
        </p:nvSpPr>
        <p:spPr>
          <a:xfrm>
            <a:off x="5398385" y="6603021"/>
            <a:ext cx="3515706"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Results displayed by Precision / Recall / F</a:t>
            </a:r>
            <a:r>
              <a:rPr lang="en-US" sz="1400" baseline="-25000" dirty="0">
                <a:latin typeface="Roboto Light" panose="02000000000000000000" pitchFamily="2" charset="0"/>
                <a:ea typeface="Roboto Light" panose="02000000000000000000" pitchFamily="2" charset="0"/>
              </a:rPr>
              <a:t>1</a:t>
            </a:r>
          </a:p>
        </p:txBody>
      </p:sp>
    </p:spTree>
    <p:extLst>
      <p:ext uri="{BB962C8B-B14F-4D97-AF65-F5344CB8AC3E}">
        <p14:creationId xmlns:p14="http://schemas.microsoft.com/office/powerpoint/2010/main" val="1787468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t>
            </a:r>
            <a:r>
              <a:rPr lang="en-US" sz="2800" dirty="0">
                <a:latin typeface="Roboto Light" panose="02000000000000000000" pitchFamily="2" charset="0"/>
                <a:ea typeface="Roboto Light" panose="02000000000000000000" pitchFamily="2" charset="0"/>
              </a:rPr>
              <a:t>Quality E</a:t>
            </a:r>
            <a:r>
              <a:rPr lang="en-US" sz="2800" dirty="0">
                <a:effectLst/>
                <a:latin typeface="Roboto Light" panose="02000000000000000000" pitchFamily="2" charset="0"/>
                <a:ea typeface="Roboto Light" panose="02000000000000000000" pitchFamily="2" charset="0"/>
              </a:rPr>
              <a:t>valuation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9342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Corpus largely single-annotated, so also trained NER models on the 887 single-annotated documents and tested on the 199 double-annotated documents.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Also compared by training manually annotated 50% versus semi-automatically annotated 50%.</a:t>
            </a: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Results of both experiments very similar, suggest reasonable uniformity across corpus</a:t>
            </a:r>
          </a:p>
        </p:txBody>
      </p:sp>
      <p:graphicFrame>
        <p:nvGraphicFramePr>
          <p:cNvPr id="6" name="Table 6">
            <a:extLst>
              <a:ext uri="{FF2B5EF4-FFF2-40B4-BE49-F238E27FC236}">
                <a16:creationId xmlns:a16="http://schemas.microsoft.com/office/drawing/2014/main" id="{08EEB5B5-9647-BF2F-7C55-36D2DB562C74}"/>
              </a:ext>
            </a:extLst>
          </p:cNvPr>
          <p:cNvGraphicFramePr>
            <a:graphicFrameLocks noGrp="1"/>
          </p:cNvGraphicFramePr>
          <p:nvPr>
            <p:extLst>
              <p:ext uri="{D42A27DB-BD31-4B8C-83A1-F6EECF244321}">
                <p14:modId xmlns:p14="http://schemas.microsoft.com/office/powerpoint/2010/main" val="1038025801"/>
              </p:ext>
            </p:extLst>
          </p:nvPr>
        </p:nvGraphicFramePr>
        <p:xfrm>
          <a:off x="2032000" y="3697948"/>
          <a:ext cx="8127999" cy="148336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4207819166"/>
                    </a:ext>
                  </a:extLst>
                </a:gridCol>
                <a:gridCol w="2709333">
                  <a:extLst>
                    <a:ext uri="{9D8B030D-6E8A-4147-A177-3AD203B41FA5}">
                      <a16:colId xmlns:a16="http://schemas.microsoft.com/office/drawing/2014/main" val="3016080356"/>
                    </a:ext>
                  </a:extLst>
                </a:gridCol>
                <a:gridCol w="2709333">
                  <a:extLst>
                    <a:ext uri="{9D8B030D-6E8A-4147-A177-3AD203B41FA5}">
                      <a16:colId xmlns:a16="http://schemas.microsoft.com/office/drawing/2014/main" val="2055592378"/>
                    </a:ext>
                  </a:extLst>
                </a:gridCol>
              </a:tblGrid>
              <a:tr h="370840">
                <a:tc>
                  <a:txBody>
                    <a:bodyPr/>
                    <a:lstStyle/>
                    <a:p>
                      <a:r>
                        <a:rPr lang="en-US" b="1" i="0" dirty="0">
                          <a:latin typeface="Roboto Light" panose="02000000000000000000" pitchFamily="2" charset="0"/>
                          <a:ea typeface="Roboto Light" panose="02000000000000000000" pitchFamily="2" charset="0"/>
                        </a:rPr>
                        <a:t>Training Set</a:t>
                      </a:r>
                    </a:p>
                  </a:txBody>
                  <a:tcPr>
                    <a:lnB w="12700" cap="flat" cmpd="sng" algn="ctr">
                      <a:solidFill>
                        <a:schemeClr val="tx1"/>
                      </a:solidFill>
                      <a:prstDash val="solid"/>
                      <a:round/>
                      <a:headEnd type="none" w="med" len="med"/>
                      <a:tailEnd type="none" w="med" len="med"/>
                    </a:lnB>
                  </a:tcPr>
                </a:tc>
                <a:tc>
                  <a:txBody>
                    <a:bodyPr/>
                    <a:lstStyle/>
                    <a:p>
                      <a:r>
                        <a:rPr lang="en-US" b="1" i="0" dirty="0">
                          <a:latin typeface="Roboto Light" panose="02000000000000000000" pitchFamily="2" charset="0"/>
                          <a:ea typeface="Roboto Light" panose="02000000000000000000" pitchFamily="2" charset="0"/>
                        </a:rPr>
                        <a:t>Test Set</a:t>
                      </a:r>
                    </a:p>
                  </a:txBody>
                  <a:tcPr>
                    <a:lnB w="12700" cap="flat" cmpd="sng" algn="ctr">
                      <a:solidFill>
                        <a:schemeClr val="tx1"/>
                      </a:solidFill>
                      <a:prstDash val="solid"/>
                      <a:round/>
                      <a:headEnd type="none" w="med" len="med"/>
                      <a:tailEnd type="none" w="med" len="med"/>
                    </a:lnB>
                  </a:tcPr>
                </a:tc>
                <a:tc>
                  <a:txBody>
                    <a:bodyPr/>
                    <a:lstStyle/>
                    <a:p>
                      <a:r>
                        <a:rPr lang="en-US" b="1" i="0" dirty="0">
                          <a:latin typeface="Roboto Light" panose="02000000000000000000" pitchFamily="2" charset="0"/>
                          <a:ea typeface="Roboto Light" panose="02000000000000000000" pitchFamily="2" charset="0"/>
                        </a:rPr>
                        <a:t>   P        R        F</a:t>
                      </a:r>
                      <a:r>
                        <a:rPr lang="en-US" b="1" i="0" baseline="-25000" dirty="0">
                          <a:latin typeface="Roboto Light" panose="02000000000000000000" pitchFamily="2" charset="0"/>
                          <a:ea typeface="Roboto Light" panose="02000000000000000000" pitchFamily="2" charset="0"/>
                        </a:rPr>
                        <a:t>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343643"/>
                  </a:ext>
                </a:extLst>
              </a:tr>
              <a:tr h="370840">
                <a:tc>
                  <a:txBody>
                    <a:bodyPr/>
                    <a:lstStyle/>
                    <a:p>
                      <a:r>
                        <a:rPr lang="en-US" b="0" i="0" dirty="0">
                          <a:latin typeface="Roboto Light" panose="02000000000000000000" pitchFamily="2" charset="0"/>
                          <a:ea typeface="Roboto Light" panose="02000000000000000000" pitchFamily="2" charset="0"/>
                        </a:rPr>
                        <a:t>Single-annotated</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Double-annotated</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79.7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82.5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81.4</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3536713"/>
                  </a:ext>
                </a:extLst>
              </a:tr>
              <a:tr h="370840">
                <a:tc>
                  <a:txBody>
                    <a:bodyPr/>
                    <a:lstStyle/>
                    <a:p>
                      <a:r>
                        <a:rPr lang="en-US" b="0" i="0" dirty="0">
                          <a:latin typeface="Roboto Light" panose="02000000000000000000" pitchFamily="2" charset="0"/>
                          <a:ea typeface="Roboto Light" panose="02000000000000000000" pitchFamily="2" charset="0"/>
                        </a:rPr>
                        <a:t>Manual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Semi-automated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75.4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82.1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78.6</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795168"/>
                  </a:ext>
                </a:extLst>
              </a:tr>
              <a:tr h="370840">
                <a:tc>
                  <a:txBody>
                    <a:bodyPr/>
                    <a:lstStyle/>
                    <a:p>
                      <a:r>
                        <a:rPr lang="en-US" b="0" i="0" dirty="0">
                          <a:latin typeface="Roboto Light" panose="02000000000000000000" pitchFamily="2" charset="0"/>
                          <a:ea typeface="Roboto Light" panose="02000000000000000000" pitchFamily="2" charset="0"/>
                        </a:rPr>
                        <a:t>Semi-automated</a:t>
                      </a:r>
                    </a:p>
                  </a:txBody>
                  <a:tcPr>
                    <a:lnT w="12700" cap="flat" cmpd="sng" algn="ctr">
                      <a:noFill/>
                      <a:prstDash val="solid"/>
                      <a:round/>
                      <a:headEnd type="none" w="med" len="med"/>
                      <a:tailEnd type="none" w="med" len="med"/>
                    </a:lnT>
                  </a:tcPr>
                </a:tc>
                <a:tc>
                  <a:txBody>
                    <a:bodyPr/>
                    <a:lstStyle/>
                    <a:p>
                      <a:r>
                        <a:rPr lang="en-US" b="0" i="0" dirty="0">
                          <a:latin typeface="Roboto Light" panose="02000000000000000000" pitchFamily="2" charset="0"/>
                          <a:ea typeface="Roboto Light" panose="02000000000000000000" pitchFamily="2" charset="0"/>
                        </a:rPr>
                        <a:t>Manual</a:t>
                      </a:r>
                    </a:p>
                  </a:txBody>
                  <a:tcPr>
                    <a:lnT w="12700" cap="flat" cmpd="sng" algn="ctr">
                      <a:noFill/>
                      <a:prstDash val="solid"/>
                      <a:round/>
                      <a:headEnd type="none" w="med" len="med"/>
                      <a:tailEnd type="none" w="med" len="med"/>
                    </a:lnT>
                  </a:tcPr>
                </a:tc>
                <a:tc>
                  <a:txBody>
                    <a:bodyPr/>
                    <a:lstStyle/>
                    <a:p>
                      <a:r>
                        <a:rPr lang="en-US" b="0" i="0" dirty="0">
                          <a:latin typeface="Roboto Light" panose="02000000000000000000" pitchFamily="2" charset="0"/>
                          <a:ea typeface="Roboto Light" panose="02000000000000000000" pitchFamily="2" charset="0"/>
                        </a:rPr>
                        <a:t>80.1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79.9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63781295"/>
                  </a:ext>
                </a:extLst>
              </a:tr>
            </a:tbl>
          </a:graphicData>
        </a:graphic>
      </p:graphicFrame>
    </p:spTree>
    <p:extLst>
      <p:ext uri="{BB962C8B-B14F-4D97-AF65-F5344CB8AC3E}">
        <p14:creationId xmlns:p14="http://schemas.microsoft.com/office/powerpoint/2010/main" val="4324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46</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solidFill>
                <a:schemeClr val="bg1">
                  <a:lumMod val="85000"/>
                </a:schemeClr>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782520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7909833" cy="20928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Sub-Aim 1</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Create corpus of gold standard eligibility criteria logical forms </a:t>
            </a:r>
          </a:p>
          <a:p>
            <a:pPr marL="457200" indent="-457200">
              <a:spcAft>
                <a:spcPts val="1200"/>
              </a:spcAft>
              <a:buFont typeface="Arial" panose="020B0604020202020204" pitchFamily="34" charset="0"/>
              <a:buChar char="•"/>
            </a:pPr>
            <a:r>
              <a:rPr lang="en-US" sz="2000" b="1" dirty="0">
                <a:solidFill>
                  <a:schemeClr val="bg1">
                    <a:lumMod val="85000"/>
                  </a:schemeClr>
                </a:solidFill>
                <a:latin typeface="Roboto Light" panose="02000000000000000000" pitchFamily="2" charset="0"/>
                <a:ea typeface="Roboto Light" panose="02000000000000000000" pitchFamily="2" charset="0"/>
              </a:rPr>
              <a:t>Sub-Aim 2</a:t>
            </a:r>
          </a:p>
          <a:p>
            <a:pPr marL="914400" lvl="1" indent="-457200">
              <a:spcAft>
                <a:spcPts val="1200"/>
              </a:spcAft>
              <a:buFont typeface="Arial" panose="020B0604020202020204" pitchFamily="34" charset="0"/>
              <a:buChar char="•"/>
            </a:pPr>
            <a:r>
              <a:rPr lang="en-US" sz="2000" dirty="0">
                <a:solidFill>
                  <a:schemeClr val="bg1">
                    <a:lumMod val="85000"/>
                  </a:schemeClr>
                </a:solidFill>
                <a:latin typeface="Roboto Light" panose="02000000000000000000" pitchFamily="2" charset="0"/>
                <a:ea typeface="Roboto Light" panose="02000000000000000000" pitchFamily="2" charset="0"/>
              </a:rPr>
              <a:t>Develop methods for query generation using models from Aim1 and Aim2 Sub-Aim1</a:t>
            </a:r>
          </a:p>
        </p:txBody>
      </p:sp>
    </p:spTree>
    <p:extLst>
      <p:ext uri="{BB962C8B-B14F-4D97-AF65-F5344CB8AC3E}">
        <p14:creationId xmlns:p14="http://schemas.microsoft.com/office/powerpoint/2010/main" val="3999514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48</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2933385"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1</a:t>
            </a:r>
          </a:p>
        </p:txBody>
      </p:sp>
      <p:sp>
        <p:nvSpPr>
          <p:cNvPr id="3" name="TextBox 2">
            <a:extLst>
              <a:ext uri="{FF2B5EF4-FFF2-40B4-BE49-F238E27FC236}">
                <a16:creationId xmlns:a16="http://schemas.microsoft.com/office/drawing/2014/main" id="{8F0F59E0-40D3-2056-8774-1CF11424544D}"/>
              </a:ext>
            </a:extLst>
          </p:cNvPr>
          <p:cNvSpPr txBox="1"/>
          <p:nvPr/>
        </p:nvSpPr>
        <p:spPr>
          <a:xfrm>
            <a:off x="838512" y="2028616"/>
            <a:ext cx="7707611"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Query generation originally planned as using rules, named entity and relation models from Aim 1.</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Collections of named entities with relations can be viewed as a graph of edges and nodes.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However, we learned that </a:t>
            </a:r>
            <a:r>
              <a:rPr lang="en-US" sz="2000" b="1" dirty="0">
                <a:solidFill>
                  <a:schemeClr val="accent6"/>
                </a:solidFill>
                <a:latin typeface="Roboto Light" panose="02000000000000000000" pitchFamily="2" charset="0"/>
                <a:ea typeface="Roboto Light" panose="02000000000000000000" pitchFamily="2" charset="0"/>
              </a:rPr>
              <a:t>generating queries from graphs </a:t>
            </a:r>
            <a:r>
              <a:rPr lang="en-US" sz="2000" dirty="0">
                <a:latin typeface="Roboto Light" panose="02000000000000000000" pitchFamily="2" charset="0"/>
                <a:ea typeface="Roboto Light" panose="02000000000000000000" pitchFamily="2" charset="0"/>
              </a:rPr>
              <a:t>is ... </a:t>
            </a:r>
            <a:r>
              <a:rPr lang="en-US" sz="2000" b="1" u="sng" dirty="0">
                <a:solidFill>
                  <a:schemeClr val="accent6"/>
                </a:solidFill>
                <a:latin typeface="Roboto Light" panose="02000000000000000000" pitchFamily="2" charset="0"/>
                <a:ea typeface="Roboto Light" panose="02000000000000000000" pitchFamily="2" charset="0"/>
              </a:rPr>
              <a:t>difficult and error-prone</a:t>
            </a:r>
            <a:r>
              <a:rPr lang="en-US" sz="2000" dirty="0">
                <a:latin typeface="Roboto Light" panose="02000000000000000000" pitchFamily="2" charset="0"/>
                <a:ea typeface="Roboto Light" panose="02000000000000000000" pitchFamily="2" charset="0"/>
              </a:rPr>
              <a:t>!</a:t>
            </a:r>
            <a:endParaRPr lang="en-US"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001361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49</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7276785"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 How hard can it be?</a:t>
            </a:r>
          </a:p>
        </p:txBody>
      </p:sp>
      <p:sp>
        <p:nvSpPr>
          <p:cNvPr id="5" name="TextBox 4">
            <a:extLst>
              <a:ext uri="{FF2B5EF4-FFF2-40B4-BE49-F238E27FC236}">
                <a16:creationId xmlns:a16="http://schemas.microsoft.com/office/drawing/2014/main" id="{D64FD323-D8D3-974F-FEAA-0484E5FE3A8D}"/>
              </a:ext>
            </a:extLst>
          </p:cNvPr>
          <p:cNvSpPr txBox="1"/>
          <p:nvPr/>
        </p:nvSpPr>
        <p:spPr>
          <a:xfrm>
            <a:off x="838514" y="3130061"/>
            <a:ext cx="8551671" cy="707886"/>
          </a:xfrm>
          <a:prstGeom prst="rect">
            <a:avLst/>
          </a:prstGeom>
          <a:noFill/>
        </p:spPr>
        <p:txBody>
          <a:bodyPr wrap="square" rtlCol="0">
            <a:spAutoFit/>
          </a:bodyPr>
          <a:lstStyle/>
          <a:p>
            <a:r>
              <a:rPr lang="en-US" sz="2000" dirty="0">
                <a:latin typeface="Roboto Light" panose="02000000000000000000" pitchFamily="2" charset="0"/>
                <a:ea typeface="Roboto Light" panose="02000000000000000000" pitchFamily="2" charset="0"/>
              </a:rPr>
              <a:t>“Currently hospitalized females aged 18-41 with a serum creatinine over 1.0 not at risk for kidney failure”</a:t>
            </a:r>
          </a:p>
        </p:txBody>
      </p:sp>
      <p:sp>
        <p:nvSpPr>
          <p:cNvPr id="46" name="TextBox 45">
            <a:extLst>
              <a:ext uri="{FF2B5EF4-FFF2-40B4-BE49-F238E27FC236}">
                <a16:creationId xmlns:a16="http://schemas.microsoft.com/office/drawing/2014/main" id="{E607AFFC-D207-22FB-868A-4C79D27E5940}"/>
              </a:ext>
            </a:extLst>
          </p:cNvPr>
          <p:cNvSpPr txBox="1"/>
          <p:nvPr/>
        </p:nvSpPr>
        <p:spPr>
          <a:xfrm>
            <a:off x="609914" y="2760729"/>
            <a:ext cx="1103187" cy="369332"/>
          </a:xfrm>
          <a:prstGeom prst="rect">
            <a:avLst/>
          </a:prstGeom>
          <a:noFill/>
        </p:spPr>
        <p:txBody>
          <a:bodyPr wrap="none" rtlCol="0">
            <a:spAutoFit/>
          </a:bodyPr>
          <a:lstStyle/>
          <a:p>
            <a:r>
              <a:rPr lang="en-US" dirty="0">
                <a:solidFill>
                  <a:schemeClr val="accent6"/>
                </a:solidFill>
                <a:latin typeface="Roboto Light" panose="02000000000000000000" pitchFamily="2" charset="0"/>
                <a:ea typeface="Roboto Light" panose="02000000000000000000" pitchFamily="2" charset="0"/>
              </a:rPr>
              <a:t>Example:</a:t>
            </a:r>
          </a:p>
        </p:txBody>
      </p:sp>
    </p:spTree>
    <p:extLst>
      <p:ext uri="{BB962C8B-B14F-4D97-AF65-F5344CB8AC3E}">
        <p14:creationId xmlns:p14="http://schemas.microsoft.com/office/powerpoint/2010/main" val="1243451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5</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10565108" cy="397031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Conducted in “phases” which build upon one another. </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0: Explore if new treatment will work</a:t>
            </a:r>
            <a:r>
              <a:rPr lang="en-US" dirty="0">
                <a:latin typeface="Roboto Light" panose="02000000000000000000" pitchFamily="2" charset="0"/>
                <a:ea typeface="Roboto Light" panose="02000000000000000000" pitchFamily="2" charset="0"/>
              </a:rPr>
              <a:t>. very small, not widely used; very small doses given.</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 Is treatment safe?</a:t>
            </a:r>
            <a:r>
              <a:rPr lang="en-US" dirty="0">
                <a:latin typeface="Roboto Light" panose="02000000000000000000" pitchFamily="2" charset="0"/>
                <a:ea typeface="Roboto Light" panose="02000000000000000000" pitchFamily="2" charset="0"/>
              </a:rPr>
              <a:t> Find highest dose that can be given safely, look for side effects.</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II: Does treatment work?</a:t>
            </a:r>
            <a:r>
              <a:rPr lang="en-US" dirty="0">
                <a:latin typeface="Roboto Light" panose="02000000000000000000" pitchFamily="2" charset="0"/>
                <a:ea typeface="Roboto Light" panose="02000000000000000000" pitchFamily="2" charset="0"/>
              </a:rPr>
              <a:t> Participants typically receive same dose, no placebos used.</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III: Treatment better than alternatives?</a:t>
            </a:r>
            <a:r>
              <a:rPr lang="en-US" dirty="0">
                <a:latin typeface="Roboto Light" panose="02000000000000000000" pitchFamily="2" charset="0"/>
                <a:ea typeface="Roboto Light" panose="02000000000000000000" pitchFamily="2" charset="0"/>
              </a:rPr>
              <a:t> Larger number of patients, longer duration, often randomized &amp; blinded, typically include controls.</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IV: What else need to know?</a:t>
            </a:r>
            <a:r>
              <a:rPr lang="en-US" dirty="0">
                <a:latin typeface="Roboto Light" panose="02000000000000000000" pitchFamily="2" charset="0"/>
                <a:ea typeface="Roboto Light" panose="02000000000000000000" pitchFamily="2" charset="0"/>
              </a:rPr>
              <a:t> Even longer duration (e.g., years), more participants, study long-term effects, cost effectiveness, etc.</a:t>
            </a: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5" y="864878"/>
            <a:ext cx="52574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2C9279B6-E15D-944C-FF89-CF5DAF5CFA37}"/>
              </a:ext>
            </a:extLst>
          </p:cNvPr>
          <p:cNvSpPr txBox="1"/>
          <p:nvPr/>
        </p:nvSpPr>
        <p:spPr>
          <a:xfrm>
            <a:off x="0" y="6304002"/>
            <a:ext cx="7872668" cy="553998"/>
          </a:xfrm>
          <a:prstGeom prst="rect">
            <a:avLst/>
          </a:prstGeom>
          <a:noFill/>
        </p:spPr>
        <p:txBody>
          <a:bodyPr wrap="none" rtlCol="0">
            <a:spAutoFit/>
          </a:bodyPr>
          <a:lstStyle/>
          <a:p>
            <a:r>
              <a:rPr lang="en-US" sz="1000" dirty="0">
                <a:latin typeface="Roboto" panose="02000000000000000000" pitchFamily="2" charset="0"/>
                <a:ea typeface="Roboto" panose="02000000000000000000" pitchFamily="2" charset="0"/>
              </a:rPr>
              <a:t>Sources: </a:t>
            </a:r>
          </a:p>
          <a:p>
            <a:r>
              <a:rPr lang="en-US" sz="1000" dirty="0">
                <a:latin typeface="Roboto" panose="02000000000000000000" pitchFamily="2" charset="0"/>
                <a:ea typeface="Roboto" panose="02000000000000000000" pitchFamily="2" charset="0"/>
              </a:rPr>
              <a:t>  -Mahan, Vicki L. "Clinical trial phases." International Journal of Clinical Medicine 5.21 (2014): 1374.</a:t>
            </a:r>
          </a:p>
          <a:p>
            <a:r>
              <a:rPr lang="en-US" sz="1000" dirty="0">
                <a:latin typeface="Roboto" panose="02000000000000000000" pitchFamily="2" charset="0"/>
                <a:ea typeface="Roboto" panose="02000000000000000000" pitchFamily="2" charset="0"/>
              </a:rPr>
              <a:t>  -</a:t>
            </a:r>
            <a:r>
              <a:rPr lang="en-US" sz="1000" dirty="0">
                <a:latin typeface="Roboto" panose="02000000000000000000" pitchFamily="2" charset="0"/>
                <a:ea typeface="Roboto" panose="02000000000000000000" pitchFamily="2" charset="0"/>
                <a:hlinkClick r:id="rId3"/>
              </a:rPr>
              <a:t>https://www.cancer.org/treatment/treatments-and-side-effects/clinical-trials/what-you-need-to-know/phases-of-clinical-trials.html</a:t>
            </a:r>
            <a:r>
              <a:rPr lang="en-US" sz="1000" dirty="0">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376068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50</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10" name="Group 9">
            <a:extLst>
              <a:ext uri="{FF2B5EF4-FFF2-40B4-BE49-F238E27FC236}">
                <a16:creationId xmlns:a16="http://schemas.microsoft.com/office/drawing/2014/main" id="{0E9AD9C2-2E41-DE53-0D41-D11E53E6B8F8}"/>
              </a:ext>
            </a:extLst>
          </p:cNvPr>
          <p:cNvGrpSpPr/>
          <p:nvPr/>
        </p:nvGrpSpPr>
        <p:grpSpPr>
          <a:xfrm>
            <a:off x="553509" y="2670875"/>
            <a:ext cx="1973617" cy="694592"/>
            <a:chOff x="705337" y="4510454"/>
            <a:chExt cx="1973617" cy="694592"/>
          </a:xfrm>
        </p:grpSpPr>
        <p:sp>
          <p:nvSpPr>
            <p:cNvPr id="11" name="Rounded Rectangle 10">
              <a:extLst>
                <a:ext uri="{FF2B5EF4-FFF2-40B4-BE49-F238E27FC236}">
                  <a16:creationId xmlns:a16="http://schemas.microsoft.com/office/drawing/2014/main" id="{A2130AFA-124E-31AF-70B2-22C4815AA5A4}"/>
                </a:ext>
              </a:extLst>
            </p:cNvPr>
            <p:cNvSpPr/>
            <p:nvPr/>
          </p:nvSpPr>
          <p:spPr>
            <a:xfrm>
              <a:off x="705337" y="4510454"/>
              <a:ext cx="1973617" cy="6945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AED4E0CD-0A2E-0A6D-C1C4-325C1F2C73F4}"/>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“hospitalized”</a:t>
              </a:r>
            </a:p>
          </p:txBody>
        </p:sp>
        <p:sp>
          <p:nvSpPr>
            <p:cNvPr id="13" name="TextBox 12">
              <a:extLst>
                <a:ext uri="{FF2B5EF4-FFF2-40B4-BE49-F238E27FC236}">
                  <a16:creationId xmlns:a16="http://schemas.microsoft.com/office/drawing/2014/main" id="{5D377216-4DEB-4471-DE83-4F373CA8ABAE}"/>
                </a:ext>
              </a:extLst>
            </p:cNvPr>
            <p:cNvSpPr txBox="1"/>
            <p:nvPr/>
          </p:nvSpPr>
          <p:spPr>
            <a:xfrm>
              <a:off x="1152573" y="4877509"/>
              <a:ext cx="1079142"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Encounter</a:t>
              </a:r>
            </a:p>
          </p:txBody>
        </p:sp>
      </p:grpSp>
      <p:grpSp>
        <p:nvGrpSpPr>
          <p:cNvPr id="14" name="Group 13">
            <a:extLst>
              <a:ext uri="{FF2B5EF4-FFF2-40B4-BE49-F238E27FC236}">
                <a16:creationId xmlns:a16="http://schemas.microsoft.com/office/drawing/2014/main" id="{22118D84-CAB5-48AE-2E18-2BE65F12C7CD}"/>
              </a:ext>
            </a:extLst>
          </p:cNvPr>
          <p:cNvGrpSpPr/>
          <p:nvPr/>
        </p:nvGrpSpPr>
        <p:grpSpPr>
          <a:xfrm>
            <a:off x="3011289" y="1894665"/>
            <a:ext cx="1319982" cy="694592"/>
            <a:chOff x="705337" y="4510454"/>
            <a:chExt cx="1973617" cy="694592"/>
          </a:xfrm>
        </p:grpSpPr>
        <p:sp>
          <p:nvSpPr>
            <p:cNvPr id="15" name="Rounded Rectangle 14">
              <a:extLst>
                <a:ext uri="{FF2B5EF4-FFF2-40B4-BE49-F238E27FC236}">
                  <a16:creationId xmlns:a16="http://schemas.microsoft.com/office/drawing/2014/main" id="{DE3CE902-E3DB-9B84-0A1F-C9B727E8C5D2}"/>
                </a:ext>
              </a:extLst>
            </p:cNvPr>
            <p:cNvSpPr/>
            <p:nvPr/>
          </p:nvSpPr>
          <p:spPr>
            <a:xfrm>
              <a:off x="705337" y="4510454"/>
              <a:ext cx="1973617" cy="69459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55E29528-0C53-CC42-A79E-70F1C2114F68}"/>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“females”</a:t>
              </a:r>
            </a:p>
          </p:txBody>
        </p:sp>
        <p:sp>
          <p:nvSpPr>
            <p:cNvPr id="17" name="TextBox 16">
              <a:extLst>
                <a:ext uri="{FF2B5EF4-FFF2-40B4-BE49-F238E27FC236}">
                  <a16:creationId xmlns:a16="http://schemas.microsoft.com/office/drawing/2014/main" id="{4F49A89A-FE4E-8725-A7EB-F620D9E01B57}"/>
                </a:ext>
              </a:extLst>
            </p:cNvPr>
            <p:cNvSpPr txBox="1"/>
            <p:nvPr/>
          </p:nvSpPr>
          <p:spPr>
            <a:xfrm>
              <a:off x="1130753" y="4881756"/>
              <a:ext cx="78098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Female</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rgbClr val="E59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Age</a:t>
              </a:r>
            </a:p>
          </p:txBody>
        </p:sp>
      </p:grpSp>
      <p:grpSp>
        <p:nvGrpSpPr>
          <p:cNvPr id="22" name="Group 21">
            <a:extLst>
              <a:ext uri="{FF2B5EF4-FFF2-40B4-BE49-F238E27FC236}">
                <a16:creationId xmlns:a16="http://schemas.microsoft.com/office/drawing/2014/main" id="{FB3728CD-EE1F-84B3-AE41-5BB889A2AEBC}"/>
              </a:ext>
            </a:extLst>
          </p:cNvPr>
          <p:cNvGrpSpPr/>
          <p:nvPr/>
        </p:nvGrpSpPr>
        <p:grpSpPr>
          <a:xfrm>
            <a:off x="1084463" y="4124301"/>
            <a:ext cx="1973617" cy="694592"/>
            <a:chOff x="705337" y="4510454"/>
            <a:chExt cx="1973617" cy="694592"/>
          </a:xfrm>
        </p:grpSpPr>
        <p:sp>
          <p:nvSpPr>
            <p:cNvPr id="23" name="Rounded Rectangle 22">
              <a:extLst>
                <a:ext uri="{FF2B5EF4-FFF2-40B4-BE49-F238E27FC236}">
                  <a16:creationId xmlns:a16="http://schemas.microsoft.com/office/drawing/2014/main" id="{D6A8F22A-3E33-A225-9D2D-A75D9BF309A0}"/>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03DCC6B0-03D5-AAE4-9406-F7D9CF6F2C73}"/>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“Currently”</a:t>
              </a:r>
            </a:p>
          </p:txBody>
        </p:sp>
        <p:sp>
          <p:nvSpPr>
            <p:cNvPr id="25" name="TextBox 24">
              <a:extLst>
                <a:ext uri="{FF2B5EF4-FFF2-40B4-BE49-F238E27FC236}">
                  <a16:creationId xmlns:a16="http://schemas.microsoft.com/office/drawing/2014/main" id="{577A87CE-4043-980C-C73E-268871CAA9B1}"/>
                </a:ext>
              </a:extLst>
            </p:cNvPr>
            <p:cNvSpPr txBox="1"/>
            <p:nvPr/>
          </p:nvSpPr>
          <p:spPr>
            <a:xfrm>
              <a:off x="705337" y="4851077"/>
              <a:ext cx="1973617"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Eq-Temporal-Period</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46" name="Straight Arrow Connector 45">
            <a:extLst>
              <a:ext uri="{FF2B5EF4-FFF2-40B4-BE49-F238E27FC236}">
                <a16:creationId xmlns:a16="http://schemas.microsoft.com/office/drawing/2014/main" id="{0EC91873-C8B3-F000-83D1-4013B2925AB5}"/>
              </a:ext>
            </a:extLst>
          </p:cNvPr>
          <p:cNvCxnSpPr>
            <a:cxnSpLocks/>
            <a:stCxn id="13" idx="2"/>
            <a:endCxn id="23" idx="0"/>
          </p:cNvCxnSpPr>
          <p:nvPr/>
        </p:nvCxnSpPr>
        <p:spPr>
          <a:xfrm>
            <a:off x="1540316" y="3345707"/>
            <a:ext cx="530956" cy="77859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72A6C94-1992-ACCF-82D7-6DD314267F2D}"/>
              </a:ext>
            </a:extLst>
          </p:cNvPr>
          <p:cNvSpPr txBox="1"/>
          <p:nvPr/>
        </p:nvSpPr>
        <p:spPr>
          <a:xfrm>
            <a:off x="1852396" y="3666805"/>
            <a:ext cx="1124026"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Temporality</a:t>
            </a:r>
          </a:p>
        </p:txBody>
      </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11" idx="3"/>
            <a:endCxn id="27" idx="1"/>
          </p:cNvCxnSpPr>
          <p:nvPr/>
        </p:nvCxnSpPr>
        <p:spPr>
          <a:xfrm>
            <a:off x="2527126" y="3018171"/>
            <a:ext cx="6080031" cy="587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B02A12-620C-9B2C-1443-295991114AF5}"/>
              </a:ext>
            </a:extLst>
          </p:cNvPr>
          <p:cNvSpPr txBox="1"/>
          <p:nvPr/>
        </p:nvSpPr>
        <p:spPr>
          <a:xfrm rot="350945">
            <a:off x="5136288" y="3295428"/>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Tree>
    <p:extLst>
      <p:ext uri="{BB962C8B-B14F-4D97-AF65-F5344CB8AC3E}">
        <p14:creationId xmlns:p14="http://schemas.microsoft.com/office/powerpoint/2010/main" val="36341671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51</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Negation</a:t>
              </a:r>
            </a:p>
          </p:txBody>
        </p:sp>
      </p:grpSp>
      <p:grpSp>
        <p:nvGrpSpPr>
          <p:cNvPr id="10" name="Group 9">
            <a:extLst>
              <a:ext uri="{FF2B5EF4-FFF2-40B4-BE49-F238E27FC236}">
                <a16:creationId xmlns:a16="http://schemas.microsoft.com/office/drawing/2014/main" id="{0E9AD9C2-2E41-DE53-0D41-D11E53E6B8F8}"/>
              </a:ext>
            </a:extLst>
          </p:cNvPr>
          <p:cNvGrpSpPr/>
          <p:nvPr/>
        </p:nvGrpSpPr>
        <p:grpSpPr>
          <a:xfrm>
            <a:off x="553509" y="2670875"/>
            <a:ext cx="1973617" cy="694592"/>
            <a:chOff x="705337" y="4510454"/>
            <a:chExt cx="1973617" cy="694592"/>
          </a:xfrm>
        </p:grpSpPr>
        <p:sp>
          <p:nvSpPr>
            <p:cNvPr id="11" name="Rounded Rectangle 10">
              <a:extLst>
                <a:ext uri="{FF2B5EF4-FFF2-40B4-BE49-F238E27FC236}">
                  <a16:creationId xmlns:a16="http://schemas.microsoft.com/office/drawing/2014/main" id="{A2130AFA-124E-31AF-70B2-22C4815AA5A4}"/>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AED4E0CD-0A2E-0A6D-C1C4-325C1F2C73F4}"/>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“hospitalized”</a:t>
              </a:r>
            </a:p>
          </p:txBody>
        </p:sp>
        <p:sp>
          <p:nvSpPr>
            <p:cNvPr id="13" name="TextBox 12">
              <a:extLst>
                <a:ext uri="{FF2B5EF4-FFF2-40B4-BE49-F238E27FC236}">
                  <a16:creationId xmlns:a16="http://schemas.microsoft.com/office/drawing/2014/main" id="{5D377216-4DEB-4471-DE83-4F373CA8ABAE}"/>
                </a:ext>
              </a:extLst>
            </p:cNvPr>
            <p:cNvSpPr txBox="1"/>
            <p:nvPr/>
          </p:nvSpPr>
          <p:spPr>
            <a:xfrm>
              <a:off x="1152573" y="4877509"/>
              <a:ext cx="1079142"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Encounter</a:t>
              </a:r>
            </a:p>
          </p:txBody>
        </p:sp>
      </p:grpSp>
      <p:grpSp>
        <p:nvGrpSpPr>
          <p:cNvPr id="14" name="Group 13">
            <a:extLst>
              <a:ext uri="{FF2B5EF4-FFF2-40B4-BE49-F238E27FC236}">
                <a16:creationId xmlns:a16="http://schemas.microsoft.com/office/drawing/2014/main" id="{22118D84-CAB5-48AE-2E18-2BE65F12C7CD}"/>
              </a:ext>
            </a:extLst>
          </p:cNvPr>
          <p:cNvGrpSpPr/>
          <p:nvPr/>
        </p:nvGrpSpPr>
        <p:grpSpPr>
          <a:xfrm>
            <a:off x="3011289" y="1894665"/>
            <a:ext cx="1319982" cy="694592"/>
            <a:chOff x="705337" y="4510454"/>
            <a:chExt cx="1973617" cy="694592"/>
          </a:xfrm>
        </p:grpSpPr>
        <p:sp>
          <p:nvSpPr>
            <p:cNvPr id="15" name="Rounded Rectangle 14">
              <a:extLst>
                <a:ext uri="{FF2B5EF4-FFF2-40B4-BE49-F238E27FC236}">
                  <a16:creationId xmlns:a16="http://schemas.microsoft.com/office/drawing/2014/main" id="{DE3CE902-E3DB-9B84-0A1F-C9B727E8C5D2}"/>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55E29528-0C53-CC42-A79E-70F1C2114F68}"/>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“females”</a:t>
              </a:r>
            </a:p>
          </p:txBody>
        </p:sp>
        <p:sp>
          <p:nvSpPr>
            <p:cNvPr id="17" name="TextBox 16">
              <a:extLst>
                <a:ext uri="{FF2B5EF4-FFF2-40B4-BE49-F238E27FC236}">
                  <a16:creationId xmlns:a16="http://schemas.microsoft.com/office/drawing/2014/main" id="{4F49A89A-FE4E-8725-A7EB-F620D9E01B57}"/>
                </a:ext>
              </a:extLst>
            </p:cNvPr>
            <p:cNvSpPr txBox="1"/>
            <p:nvPr/>
          </p:nvSpPr>
          <p:spPr>
            <a:xfrm>
              <a:off x="1130753" y="4881756"/>
              <a:ext cx="1167714"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Female</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solidFill>
                    <a:schemeClr val="bg1">
                      <a:lumMod val="85000"/>
                    </a:schemeClr>
                  </a:solidFill>
                  <a:latin typeface="Consolas" panose="020B0609020204030204" pitchFamily="49" charset="0"/>
                  <a:cs typeface="Consolas" panose="020B0609020204030204" pitchFamily="49" charset="0"/>
                </a:rPr>
                <a:t>Age</a:t>
              </a:r>
            </a:p>
          </p:txBody>
        </p:sp>
      </p:grpSp>
      <p:grpSp>
        <p:nvGrpSpPr>
          <p:cNvPr id="22" name="Group 21">
            <a:extLst>
              <a:ext uri="{FF2B5EF4-FFF2-40B4-BE49-F238E27FC236}">
                <a16:creationId xmlns:a16="http://schemas.microsoft.com/office/drawing/2014/main" id="{FB3728CD-EE1F-84B3-AE41-5BB889A2AEBC}"/>
              </a:ext>
            </a:extLst>
          </p:cNvPr>
          <p:cNvGrpSpPr/>
          <p:nvPr/>
        </p:nvGrpSpPr>
        <p:grpSpPr>
          <a:xfrm>
            <a:off x="1084463" y="4124301"/>
            <a:ext cx="1973617" cy="694592"/>
            <a:chOff x="705337" y="4510454"/>
            <a:chExt cx="1973617" cy="694592"/>
          </a:xfrm>
        </p:grpSpPr>
        <p:sp>
          <p:nvSpPr>
            <p:cNvPr id="23" name="Rounded Rectangle 22">
              <a:extLst>
                <a:ext uri="{FF2B5EF4-FFF2-40B4-BE49-F238E27FC236}">
                  <a16:creationId xmlns:a16="http://schemas.microsoft.com/office/drawing/2014/main" id="{D6A8F22A-3E33-A225-9D2D-A75D9BF309A0}"/>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03DCC6B0-03D5-AAE4-9406-F7D9CF6F2C73}"/>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“Currently”</a:t>
              </a:r>
            </a:p>
          </p:txBody>
        </p:sp>
        <p:sp>
          <p:nvSpPr>
            <p:cNvPr id="25" name="TextBox 24">
              <a:extLst>
                <a:ext uri="{FF2B5EF4-FFF2-40B4-BE49-F238E27FC236}">
                  <a16:creationId xmlns:a16="http://schemas.microsoft.com/office/drawing/2014/main" id="{577A87CE-4043-980C-C73E-268871CAA9B1}"/>
                </a:ext>
              </a:extLst>
            </p:cNvPr>
            <p:cNvSpPr txBox="1"/>
            <p:nvPr/>
          </p:nvSpPr>
          <p:spPr>
            <a:xfrm>
              <a:off x="705337" y="4851077"/>
              <a:ext cx="1973617"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Eq-Temporal-Period</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833592"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833592"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6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solidFill>
                    <a:schemeClr val="bg1">
                      <a:lumMod val="65000"/>
                    </a:schemeClr>
                  </a:solidFill>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6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903350" cy="307777"/>
            </a:xfrm>
            <a:prstGeom prst="rect">
              <a:avLst/>
            </a:prstGeom>
            <a:noFill/>
          </p:spPr>
          <p:txBody>
            <a:bodyPr wrap="none" rtlCol="0">
              <a:spAutoFit/>
            </a:bodyPr>
            <a:lstStyle/>
            <a:p>
              <a:r>
                <a:rPr lang="en-US" sz="1400" dirty="0">
                  <a:solidFill>
                    <a:schemeClr val="bg1">
                      <a:lumMod val="65000"/>
                    </a:schemeClr>
                  </a:solidFill>
                  <a:latin typeface="Consolas" panose="020B0609020204030204" pitchFamily="49" charset="0"/>
                  <a:cs typeface="Consolas" panose="020B0609020204030204" pitchFamily="49" charset="0"/>
                </a:rPr>
                <a:t>Condition</a:t>
              </a:r>
            </a:p>
          </p:txBody>
        </p:sp>
      </p:grpSp>
      <p:cxnSp>
        <p:nvCxnSpPr>
          <p:cNvPr id="46" name="Straight Arrow Connector 45">
            <a:extLst>
              <a:ext uri="{FF2B5EF4-FFF2-40B4-BE49-F238E27FC236}">
                <a16:creationId xmlns:a16="http://schemas.microsoft.com/office/drawing/2014/main" id="{0EC91873-C8B3-F000-83D1-4013B2925AB5}"/>
              </a:ext>
            </a:extLst>
          </p:cNvPr>
          <p:cNvCxnSpPr>
            <a:cxnSpLocks/>
            <a:stCxn id="13" idx="2"/>
            <a:endCxn id="23" idx="0"/>
          </p:cNvCxnSpPr>
          <p:nvPr/>
        </p:nvCxnSpPr>
        <p:spPr>
          <a:xfrm>
            <a:off x="1540316" y="3345707"/>
            <a:ext cx="530956" cy="77859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72A6C94-1992-ACCF-82D7-6DD314267F2D}"/>
              </a:ext>
            </a:extLst>
          </p:cNvPr>
          <p:cNvSpPr txBox="1"/>
          <p:nvPr/>
        </p:nvSpPr>
        <p:spPr>
          <a:xfrm>
            <a:off x="1852396" y="3666805"/>
            <a:ext cx="1124026"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Temporality</a:t>
            </a:r>
          </a:p>
        </p:txBody>
      </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11" idx="3"/>
            <a:endCxn id="27" idx="1"/>
          </p:cNvCxnSpPr>
          <p:nvPr/>
        </p:nvCxnSpPr>
        <p:spPr>
          <a:xfrm>
            <a:off x="2527126" y="3018171"/>
            <a:ext cx="6080031" cy="587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B02A12-620C-9B2C-1443-295991114AF5}"/>
              </a:ext>
            </a:extLst>
          </p:cNvPr>
          <p:cNvSpPr txBox="1"/>
          <p:nvPr/>
        </p:nvSpPr>
        <p:spPr>
          <a:xfrm rot="350945">
            <a:off x="5136288" y="3295428"/>
            <a:ext cx="700833"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During</a:t>
            </a:r>
          </a:p>
        </p:txBody>
      </p:sp>
      <p:cxnSp>
        <p:nvCxnSpPr>
          <p:cNvPr id="5" name="Straight Arrow Connector 4">
            <a:extLst>
              <a:ext uri="{FF2B5EF4-FFF2-40B4-BE49-F238E27FC236}">
                <a16:creationId xmlns:a16="http://schemas.microsoft.com/office/drawing/2014/main" id="{01F70582-4BE5-6895-ED48-335E6E7B00FE}"/>
              </a:ext>
            </a:extLst>
          </p:cNvPr>
          <p:cNvCxnSpPr>
            <a:cxnSpLocks/>
          </p:cNvCxnSpPr>
          <p:nvPr/>
        </p:nvCxnSpPr>
        <p:spPr>
          <a:xfrm flipV="1">
            <a:off x="658822" y="1694865"/>
            <a:ext cx="2137908" cy="7916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86387-C97E-7ED4-9ADF-F96874D51635}"/>
              </a:ext>
            </a:extLst>
          </p:cNvPr>
          <p:cNvCxnSpPr>
            <a:cxnSpLocks/>
          </p:cNvCxnSpPr>
          <p:nvPr/>
        </p:nvCxnSpPr>
        <p:spPr>
          <a:xfrm flipV="1">
            <a:off x="2836710" y="1495688"/>
            <a:ext cx="3221912" cy="184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DA1244B-FC35-6250-41E6-02950F029324}"/>
              </a:ext>
            </a:extLst>
          </p:cNvPr>
          <p:cNvCxnSpPr>
            <a:cxnSpLocks/>
          </p:cNvCxnSpPr>
          <p:nvPr/>
        </p:nvCxnSpPr>
        <p:spPr>
          <a:xfrm>
            <a:off x="6212415" y="1479570"/>
            <a:ext cx="4665289" cy="6839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2DA1A0F-5ADA-FF6C-7FB1-A46EFAFB98B4}"/>
              </a:ext>
            </a:extLst>
          </p:cNvPr>
          <p:cNvCxnSpPr>
            <a:cxnSpLocks/>
          </p:cNvCxnSpPr>
          <p:nvPr/>
        </p:nvCxnSpPr>
        <p:spPr>
          <a:xfrm>
            <a:off x="11031497" y="2241961"/>
            <a:ext cx="732611" cy="33368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AA36F15-54E8-4038-1D16-120B511FE75B}"/>
              </a:ext>
            </a:extLst>
          </p:cNvPr>
          <p:cNvCxnSpPr>
            <a:cxnSpLocks/>
          </p:cNvCxnSpPr>
          <p:nvPr/>
        </p:nvCxnSpPr>
        <p:spPr>
          <a:xfrm flipH="1">
            <a:off x="9363808" y="5636724"/>
            <a:ext cx="2274683" cy="6735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9251888-BF9D-ADD8-46CC-9C4E8A304926}"/>
              </a:ext>
            </a:extLst>
          </p:cNvPr>
          <p:cNvCxnSpPr>
            <a:cxnSpLocks/>
          </p:cNvCxnSpPr>
          <p:nvPr/>
        </p:nvCxnSpPr>
        <p:spPr>
          <a:xfrm flipH="1">
            <a:off x="6007191" y="6358598"/>
            <a:ext cx="3244487" cy="4114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AB3F9F7-1159-CBE2-437A-A8219C51D58D}"/>
              </a:ext>
            </a:extLst>
          </p:cNvPr>
          <p:cNvCxnSpPr>
            <a:cxnSpLocks/>
          </p:cNvCxnSpPr>
          <p:nvPr/>
        </p:nvCxnSpPr>
        <p:spPr>
          <a:xfrm flipH="1" flipV="1">
            <a:off x="1540316" y="6358598"/>
            <a:ext cx="4306386" cy="3625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667D15D-F540-28B2-3362-19E97132B497}"/>
              </a:ext>
            </a:extLst>
          </p:cNvPr>
          <p:cNvCxnSpPr>
            <a:cxnSpLocks/>
          </p:cNvCxnSpPr>
          <p:nvPr/>
        </p:nvCxnSpPr>
        <p:spPr>
          <a:xfrm flipH="1" flipV="1">
            <a:off x="419517" y="3130062"/>
            <a:ext cx="736242" cy="30630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4516C-8EA0-CA1F-E560-CCFF5DD9BABC}"/>
              </a:ext>
            </a:extLst>
          </p:cNvPr>
          <p:cNvSpPr/>
          <p:nvPr/>
        </p:nvSpPr>
        <p:spPr>
          <a:xfrm>
            <a:off x="3373644" y="4039374"/>
            <a:ext cx="5752698" cy="996869"/>
          </a:xfrm>
          <a:prstGeom prst="rect">
            <a:avLst/>
          </a:prstGeom>
          <a:solidFill>
            <a:schemeClr val="bg1"/>
          </a:solidFill>
          <a:ln>
            <a:solidFill>
              <a:schemeClr val="tx1"/>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Roboto Light" panose="02000000000000000000" pitchFamily="2" charset="0"/>
                <a:ea typeface="Roboto Light" panose="02000000000000000000" pitchFamily="2" charset="0"/>
              </a:rPr>
              <a:t>We could </a:t>
            </a:r>
            <a:r>
              <a:rPr lang="en-US" dirty="0">
                <a:solidFill>
                  <a:schemeClr val="accent6"/>
                </a:solidFill>
                <a:latin typeface="Roboto Light" panose="02000000000000000000" pitchFamily="2" charset="0"/>
                <a:ea typeface="Roboto Light" panose="02000000000000000000" pitchFamily="2" charset="0"/>
              </a:rPr>
              <a:t>enumerate</a:t>
            </a:r>
            <a:r>
              <a:rPr lang="en-US" dirty="0">
                <a:solidFill>
                  <a:schemeClr val="tx1"/>
                </a:solidFill>
                <a:latin typeface="Roboto Light" panose="02000000000000000000" pitchFamily="2" charset="0"/>
                <a:ea typeface="Roboto Light" panose="02000000000000000000" pitchFamily="2" charset="0"/>
              </a:rPr>
              <a:t> each clinical or demographic entity (Condition, Procedure, Age, etc.) and generate </a:t>
            </a:r>
            <a:r>
              <a:rPr lang="en-US" dirty="0">
                <a:solidFill>
                  <a:schemeClr val="accent6"/>
                </a:solidFill>
                <a:latin typeface="Roboto Light" panose="02000000000000000000" pitchFamily="2" charset="0"/>
                <a:ea typeface="Roboto Light" panose="02000000000000000000" pitchFamily="2" charset="0"/>
              </a:rPr>
              <a:t>individual SQL </a:t>
            </a:r>
            <a:r>
              <a:rPr lang="en-US" dirty="0">
                <a:solidFill>
                  <a:schemeClr val="tx1"/>
                </a:solidFill>
                <a:latin typeface="Roboto Light" panose="02000000000000000000" pitchFamily="2" charset="0"/>
                <a:ea typeface="Roboto Light" panose="02000000000000000000" pitchFamily="2" charset="0"/>
              </a:rPr>
              <a:t>statements, then </a:t>
            </a:r>
            <a:r>
              <a:rPr lang="en-US" dirty="0">
                <a:solidFill>
                  <a:schemeClr val="accent6"/>
                </a:solidFill>
                <a:latin typeface="Roboto Light" panose="02000000000000000000" pitchFamily="2" charset="0"/>
                <a:ea typeface="Roboto Light" panose="02000000000000000000" pitchFamily="2" charset="0"/>
              </a:rPr>
              <a:t>stitch them together</a:t>
            </a:r>
            <a:r>
              <a:rPr lang="en-US" dirty="0">
                <a:solidFill>
                  <a:schemeClr val="tx1"/>
                </a:solidFill>
                <a:latin typeface="Roboto Light" panose="02000000000000000000" pitchFamily="2" charset="0"/>
                <a:ea typeface="Roboto Light" panose="02000000000000000000" pitchFamily="2" charset="0"/>
              </a:rPr>
              <a:t>.</a:t>
            </a:r>
          </a:p>
        </p:txBody>
      </p:sp>
    </p:spTree>
    <p:extLst>
      <p:ext uri="{BB962C8B-B14F-4D97-AF65-F5344CB8AC3E}">
        <p14:creationId xmlns:p14="http://schemas.microsoft.com/office/powerpoint/2010/main" val="3322655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52</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14" name="Group 13">
            <a:extLst>
              <a:ext uri="{FF2B5EF4-FFF2-40B4-BE49-F238E27FC236}">
                <a16:creationId xmlns:a16="http://schemas.microsoft.com/office/drawing/2014/main" id="{22118D84-CAB5-48AE-2E18-2BE65F12C7CD}"/>
              </a:ext>
            </a:extLst>
          </p:cNvPr>
          <p:cNvGrpSpPr/>
          <p:nvPr/>
        </p:nvGrpSpPr>
        <p:grpSpPr>
          <a:xfrm>
            <a:off x="3011289" y="1894665"/>
            <a:ext cx="1319982" cy="694592"/>
            <a:chOff x="705337" y="4510454"/>
            <a:chExt cx="1973617" cy="694592"/>
          </a:xfrm>
        </p:grpSpPr>
        <p:sp>
          <p:nvSpPr>
            <p:cNvPr id="15" name="Rounded Rectangle 14">
              <a:extLst>
                <a:ext uri="{FF2B5EF4-FFF2-40B4-BE49-F238E27FC236}">
                  <a16:creationId xmlns:a16="http://schemas.microsoft.com/office/drawing/2014/main" id="{DE3CE902-E3DB-9B84-0A1F-C9B727E8C5D2}"/>
                </a:ext>
              </a:extLst>
            </p:cNvPr>
            <p:cNvSpPr/>
            <p:nvPr/>
          </p:nvSpPr>
          <p:spPr>
            <a:xfrm>
              <a:off x="705337" y="4510454"/>
              <a:ext cx="1973617" cy="69459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55E29528-0C53-CC42-A79E-70F1C2114F68}"/>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“females”</a:t>
              </a:r>
            </a:p>
          </p:txBody>
        </p:sp>
        <p:sp>
          <p:nvSpPr>
            <p:cNvPr id="17" name="TextBox 16">
              <a:extLst>
                <a:ext uri="{FF2B5EF4-FFF2-40B4-BE49-F238E27FC236}">
                  <a16:creationId xmlns:a16="http://schemas.microsoft.com/office/drawing/2014/main" id="{4F49A89A-FE4E-8725-A7EB-F620D9E01B57}"/>
                </a:ext>
              </a:extLst>
            </p:cNvPr>
            <p:cNvSpPr txBox="1"/>
            <p:nvPr/>
          </p:nvSpPr>
          <p:spPr>
            <a:xfrm>
              <a:off x="1130753" y="4881756"/>
              <a:ext cx="78098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Female</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rgbClr val="E59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Age</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78"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84FECE4-9219-2BA0-862B-9604D200BBE0}"/>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80" name="TextBox 79">
            <a:extLst>
              <a:ext uri="{FF2B5EF4-FFF2-40B4-BE49-F238E27FC236}">
                <a16:creationId xmlns:a16="http://schemas.microsoft.com/office/drawing/2014/main" id="{409914F7-FEF7-57BF-B75A-E05F4C4482CB}"/>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Tree>
    <p:extLst>
      <p:ext uri="{BB962C8B-B14F-4D97-AF65-F5344CB8AC3E}">
        <p14:creationId xmlns:p14="http://schemas.microsoft.com/office/powerpoint/2010/main" val="3782828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53</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rgbClr val="E59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Age</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5"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2ACD5A5-94D0-FC21-90D6-E2BF1856C087}"/>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10" name="Rectangle 9">
            <a:extLst>
              <a:ext uri="{FF2B5EF4-FFF2-40B4-BE49-F238E27FC236}">
                <a16:creationId xmlns:a16="http://schemas.microsoft.com/office/drawing/2014/main" id="{7A3FBB99-DA4E-4BFA-7DB3-EE567C66A74C}"/>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2" name="TextBox 11">
            <a:extLst>
              <a:ext uri="{FF2B5EF4-FFF2-40B4-BE49-F238E27FC236}">
                <a16:creationId xmlns:a16="http://schemas.microsoft.com/office/drawing/2014/main" id="{A70510E0-4C73-53D7-54C6-BC66DE791F24}"/>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Tree>
    <p:extLst>
      <p:ext uri="{BB962C8B-B14F-4D97-AF65-F5344CB8AC3E}">
        <p14:creationId xmlns:p14="http://schemas.microsoft.com/office/powerpoint/2010/main" val="2490256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54</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76"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25D8229-F440-1926-E8F7-59FE7ECBD89C}"/>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E8DCD431-D790-8DB9-686F-EC4772A458EA}"/>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Tree>
    <p:extLst>
      <p:ext uri="{BB962C8B-B14F-4D97-AF65-F5344CB8AC3E}">
        <p14:creationId xmlns:p14="http://schemas.microsoft.com/office/powerpoint/2010/main" val="4036714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55</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76"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B02A12-620C-9B2C-1443-295991114AF5}"/>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
        <p:nvSpPr>
          <p:cNvPr id="76" name="Rectangle 75">
            <a:extLst>
              <a:ext uri="{FF2B5EF4-FFF2-40B4-BE49-F238E27FC236}">
                <a16:creationId xmlns:a16="http://schemas.microsoft.com/office/drawing/2014/main" id="{A25D8229-F440-1926-E8F7-59FE7ECBD89C}"/>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9E017E91-FCB4-9F81-35D5-17FF1D119B2A}"/>
              </a:ext>
            </a:extLst>
          </p:cNvPr>
          <p:cNvSpPr txBox="1"/>
          <p:nvPr/>
        </p:nvSpPr>
        <p:spPr>
          <a:xfrm>
            <a:off x="8053170" y="3206097"/>
            <a:ext cx="474810" cy="830997"/>
          </a:xfrm>
          <a:prstGeom prst="rect">
            <a:avLst/>
          </a:prstGeom>
          <a:noFill/>
        </p:spPr>
        <p:txBody>
          <a:bodyPr wrap="none" rtlCol="0">
            <a:spAutoFit/>
          </a:bodyPr>
          <a:lstStyle/>
          <a:p>
            <a:r>
              <a:rPr lang="en-US" sz="4800" dirty="0">
                <a:solidFill>
                  <a:srgbClr val="FF0000"/>
                </a:solidFill>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9A464DDB-C1BC-7642-0CC0-1E7B915C9D78}"/>
              </a:ext>
            </a:extLst>
          </p:cNvPr>
          <p:cNvSpPr txBox="1"/>
          <p:nvPr/>
        </p:nvSpPr>
        <p:spPr>
          <a:xfrm>
            <a:off x="8971729" y="1445824"/>
            <a:ext cx="3027966" cy="1754326"/>
          </a:xfrm>
          <a:prstGeom prst="rect">
            <a:avLst/>
          </a:prstGeom>
          <a:noFill/>
        </p:spPr>
        <p:txBody>
          <a:bodyPr wrap="square" rtlCol="0">
            <a:spAutoFit/>
          </a:bodyPr>
          <a:lstStyle/>
          <a:p>
            <a:r>
              <a:rPr lang="en-US" dirty="0">
                <a:solidFill>
                  <a:srgbClr val="FF0000"/>
                </a:solidFill>
                <a:latin typeface="Roboto Light" panose="02000000000000000000" pitchFamily="2" charset="0"/>
                <a:ea typeface="Roboto Light" panose="02000000000000000000" pitchFamily="2" charset="0"/>
              </a:rPr>
              <a:t>We already generated SQL</a:t>
            </a:r>
            <a:br>
              <a:rPr lang="en-US" dirty="0">
                <a:solidFill>
                  <a:srgbClr val="FF0000"/>
                </a:solidFill>
                <a:latin typeface="Roboto Light" panose="02000000000000000000" pitchFamily="2" charset="0"/>
                <a:ea typeface="Roboto Light" panose="02000000000000000000" pitchFamily="2" charset="0"/>
              </a:rPr>
            </a:br>
            <a:r>
              <a:rPr lang="en-US" dirty="0">
                <a:solidFill>
                  <a:srgbClr val="FF0000"/>
                </a:solidFill>
                <a:latin typeface="Roboto Light" panose="02000000000000000000" pitchFamily="2" charset="0"/>
                <a:ea typeface="Roboto Light" panose="02000000000000000000" pitchFamily="2" charset="0"/>
              </a:rPr>
              <a:t>for “hospitalized”, but now need to join to a lab. Our first SQL statement needs to be revised. We add a new rule.</a:t>
            </a:r>
          </a:p>
        </p:txBody>
      </p:sp>
      <p:cxnSp>
        <p:nvCxnSpPr>
          <p:cNvPr id="13" name="Straight Arrow Connector 12">
            <a:extLst>
              <a:ext uri="{FF2B5EF4-FFF2-40B4-BE49-F238E27FC236}">
                <a16:creationId xmlns:a16="http://schemas.microsoft.com/office/drawing/2014/main" id="{3E1F8E81-E297-1387-C802-326BC19022A3}"/>
              </a:ext>
            </a:extLst>
          </p:cNvPr>
          <p:cNvCxnSpPr>
            <a:cxnSpLocks/>
          </p:cNvCxnSpPr>
          <p:nvPr/>
        </p:nvCxnSpPr>
        <p:spPr>
          <a:xfrm flipH="1">
            <a:off x="3464169" y="2753279"/>
            <a:ext cx="5507560" cy="6269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66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56</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sp>
        <p:nvSpPr>
          <p:cNvPr id="76" name="Rectangle 75">
            <a:extLst>
              <a:ext uri="{FF2B5EF4-FFF2-40B4-BE49-F238E27FC236}">
                <a16:creationId xmlns:a16="http://schemas.microsoft.com/office/drawing/2014/main" id="{A25D8229-F440-1926-E8F7-59FE7ECBD89C}"/>
              </a:ext>
            </a:extLst>
          </p:cNvPr>
          <p:cNvSpPr/>
          <p:nvPr/>
        </p:nvSpPr>
        <p:spPr>
          <a:xfrm>
            <a:off x="7738232" y="2853586"/>
            <a:ext cx="4025875" cy="152677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p>
          <a:p>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encounters</a:t>
            </a:r>
          </a:p>
          <a:p>
            <a:r>
              <a:rPr lang="en-US" sz="1400" dirty="0">
                <a:solidFill>
                  <a:schemeClr val="tx1"/>
                </a:solidFill>
                <a:latin typeface="Consolas" panose="020B0609020204030204" pitchFamily="49" charset="0"/>
                <a:cs typeface="Consolas" panose="020B0609020204030204" pitchFamily="49" charset="0"/>
              </a:rPr>
              <a:t>     INNER JOIN labs ON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t>
            </a:r>
            <a:r>
              <a:rPr lang="en-US" sz="1400" dirty="0" err="1">
                <a:solidFill>
                  <a:schemeClr val="tx1"/>
                </a:solidFill>
                <a:latin typeface="Consolas" panose="020B0609020204030204" pitchFamily="49" charset="0"/>
                <a:cs typeface="Consolas" panose="020B0609020204030204" pitchFamily="49" charset="0"/>
              </a:rPr>
              <a:t>encounters.status</a:t>
            </a:r>
            <a:r>
              <a:rPr lang="en-US" sz="1400" dirty="0">
                <a:solidFill>
                  <a:schemeClr val="tx1"/>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‘admitted’</a:t>
            </a:r>
          </a:p>
          <a:p>
            <a:r>
              <a:rPr lang="en-US" sz="1400" dirty="0">
                <a:solidFill>
                  <a:schemeClr val="tx1"/>
                </a:solidFill>
                <a:latin typeface="Consolas" panose="020B0609020204030204" pitchFamily="49" charset="0"/>
                <a:cs typeface="Consolas" panose="020B0609020204030204" pitchFamily="49" charset="0"/>
              </a:rPr>
              <a:t>      AND </a:t>
            </a:r>
            <a:r>
              <a:rPr lang="en-US" sz="1400" dirty="0" err="1">
                <a:solidFill>
                  <a:schemeClr val="tx1"/>
                </a:solidFill>
                <a:latin typeface="Consolas" panose="020B0609020204030204" pitchFamily="49" charset="0"/>
                <a:cs typeface="Consolas" panose="020B0609020204030204" pitchFamily="49" charset="0"/>
              </a:rPr>
              <a:t>labs.type</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rgbClr val="FF0000"/>
                </a:solidFill>
                <a:latin typeface="Consolas" panose="020B0609020204030204" pitchFamily="49" charset="0"/>
                <a:cs typeface="Consolas" panose="020B0609020204030204" pitchFamily="49" charset="0"/>
              </a:rPr>
              <a:t>‘creatinine’</a:t>
            </a:r>
          </a:p>
          <a:p>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AND </a:t>
            </a:r>
            <a:r>
              <a:rPr lang="en-US" sz="1400" dirty="0" err="1">
                <a:solidFill>
                  <a:schemeClr val="tx1"/>
                </a:solidFill>
                <a:latin typeface="Consolas" panose="020B0609020204030204" pitchFamily="49" charset="0"/>
                <a:cs typeface="Consolas" panose="020B0609020204030204" pitchFamily="49" charset="0"/>
              </a:rPr>
              <a:t>labs.value</a:t>
            </a:r>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&gt; 1.0</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68859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57</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sp>
        <p:nvSpPr>
          <p:cNvPr id="76" name="Rectangle 75">
            <a:extLst>
              <a:ext uri="{FF2B5EF4-FFF2-40B4-BE49-F238E27FC236}">
                <a16:creationId xmlns:a16="http://schemas.microsoft.com/office/drawing/2014/main" id="{A25D8229-F440-1926-E8F7-59FE7ECBD89C}"/>
              </a:ext>
            </a:extLst>
          </p:cNvPr>
          <p:cNvSpPr/>
          <p:nvPr/>
        </p:nvSpPr>
        <p:spPr>
          <a:xfrm>
            <a:off x="7738232" y="2853586"/>
            <a:ext cx="4025875" cy="152677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p>
          <a:p>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encounters</a:t>
            </a:r>
          </a:p>
          <a:p>
            <a:r>
              <a:rPr lang="en-US" sz="1400" dirty="0">
                <a:solidFill>
                  <a:schemeClr val="tx1"/>
                </a:solidFill>
                <a:latin typeface="Consolas" panose="020B0609020204030204" pitchFamily="49" charset="0"/>
                <a:cs typeface="Consolas" panose="020B0609020204030204" pitchFamily="49" charset="0"/>
              </a:rPr>
              <a:t>     INNER JOIN labs ON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t>
            </a:r>
            <a:r>
              <a:rPr lang="en-US" sz="1400" dirty="0" err="1">
                <a:solidFill>
                  <a:schemeClr val="tx1"/>
                </a:solidFill>
                <a:latin typeface="Consolas" panose="020B0609020204030204" pitchFamily="49" charset="0"/>
                <a:cs typeface="Consolas" panose="020B0609020204030204" pitchFamily="49" charset="0"/>
              </a:rPr>
              <a:t>encounters.status</a:t>
            </a:r>
            <a:r>
              <a:rPr lang="en-US" sz="1400" dirty="0">
                <a:solidFill>
                  <a:schemeClr val="tx1"/>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‘admitted’</a:t>
            </a:r>
          </a:p>
          <a:p>
            <a:r>
              <a:rPr lang="en-US" sz="1400" dirty="0">
                <a:solidFill>
                  <a:schemeClr val="tx1"/>
                </a:solidFill>
                <a:latin typeface="Consolas" panose="020B0609020204030204" pitchFamily="49" charset="0"/>
                <a:cs typeface="Consolas" panose="020B0609020204030204" pitchFamily="49" charset="0"/>
              </a:rPr>
              <a:t>      AND </a:t>
            </a:r>
            <a:r>
              <a:rPr lang="en-US" sz="1400" dirty="0" err="1">
                <a:solidFill>
                  <a:schemeClr val="tx1"/>
                </a:solidFill>
                <a:latin typeface="Consolas" panose="020B0609020204030204" pitchFamily="49" charset="0"/>
                <a:cs typeface="Consolas" panose="020B0609020204030204" pitchFamily="49" charset="0"/>
              </a:rPr>
              <a:t>labs.type</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rgbClr val="FF0000"/>
                </a:solidFill>
                <a:latin typeface="Consolas" panose="020B0609020204030204" pitchFamily="49" charset="0"/>
                <a:cs typeface="Consolas" panose="020B0609020204030204" pitchFamily="49" charset="0"/>
              </a:rPr>
              <a:t>‘creatinine’</a:t>
            </a:r>
          </a:p>
          <a:p>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AND </a:t>
            </a:r>
            <a:r>
              <a:rPr lang="en-US" sz="1400" dirty="0" err="1">
                <a:solidFill>
                  <a:schemeClr val="tx1"/>
                </a:solidFill>
                <a:latin typeface="Consolas" panose="020B0609020204030204" pitchFamily="49" charset="0"/>
                <a:cs typeface="Consolas" panose="020B0609020204030204" pitchFamily="49" charset="0"/>
              </a:rPr>
              <a:t>labs.value</a:t>
            </a:r>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&gt; 1.0</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AA394823-DF37-7AC3-BA78-DF71A359CD43}"/>
              </a:ext>
            </a:extLst>
          </p:cNvPr>
          <p:cNvSpPr/>
          <p:nvPr/>
        </p:nvSpPr>
        <p:spPr>
          <a:xfrm>
            <a:off x="940777" y="5402524"/>
            <a:ext cx="3375079"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condition=</a:t>
            </a:r>
            <a:r>
              <a:rPr lang="en-US" sz="1400" dirty="0">
                <a:solidFill>
                  <a:srgbClr val="FF0000"/>
                </a:solidFill>
                <a:latin typeface="Consolas" panose="020B0609020204030204" pitchFamily="49" charset="0"/>
                <a:cs typeface="Consolas" panose="020B0609020204030204" pitchFamily="49" charset="0"/>
              </a:rPr>
              <a:t>‘kidney failure’</a:t>
            </a:r>
          </a:p>
        </p:txBody>
      </p:sp>
      <p:sp>
        <p:nvSpPr>
          <p:cNvPr id="11" name="TextBox 10">
            <a:extLst>
              <a:ext uri="{FF2B5EF4-FFF2-40B4-BE49-F238E27FC236}">
                <a16:creationId xmlns:a16="http://schemas.microsoft.com/office/drawing/2014/main" id="{1447A3E5-FFEF-A777-517C-1F644C101292}"/>
              </a:ext>
            </a:extLst>
          </p:cNvPr>
          <p:cNvSpPr txBox="1"/>
          <p:nvPr/>
        </p:nvSpPr>
        <p:spPr>
          <a:xfrm>
            <a:off x="4261987" y="5162125"/>
            <a:ext cx="474810" cy="830997"/>
          </a:xfrm>
          <a:prstGeom prst="rect">
            <a:avLst/>
          </a:prstGeom>
          <a:noFill/>
        </p:spPr>
        <p:txBody>
          <a:bodyPr wrap="none" rtlCol="0">
            <a:spAutoFit/>
          </a:bodyPr>
          <a:lstStyle/>
          <a:p>
            <a:r>
              <a:rPr lang="en-US" sz="4800" dirty="0">
                <a:solidFill>
                  <a:srgbClr val="FF0000"/>
                </a:solidFill>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648F66F6-3DDC-762D-2318-E11CEBFDF871}"/>
              </a:ext>
            </a:extLst>
          </p:cNvPr>
          <p:cNvSpPr txBox="1"/>
          <p:nvPr/>
        </p:nvSpPr>
        <p:spPr>
          <a:xfrm>
            <a:off x="268002" y="3965242"/>
            <a:ext cx="4025874" cy="1200329"/>
          </a:xfrm>
          <a:prstGeom prst="rect">
            <a:avLst/>
          </a:prstGeom>
          <a:noFill/>
        </p:spPr>
        <p:txBody>
          <a:bodyPr wrap="square" rtlCol="0">
            <a:spAutoFit/>
          </a:bodyPr>
          <a:lstStyle/>
          <a:p>
            <a:r>
              <a:rPr lang="en-US" dirty="0">
                <a:solidFill>
                  <a:srgbClr val="FF0000"/>
                </a:solidFill>
                <a:latin typeface="Roboto Light" panose="02000000000000000000" pitchFamily="2" charset="0"/>
                <a:ea typeface="Roboto Light" panose="02000000000000000000" pitchFamily="2" charset="0"/>
              </a:rPr>
              <a:t>We already generated SQL</a:t>
            </a:r>
            <a:br>
              <a:rPr lang="en-US" dirty="0">
                <a:solidFill>
                  <a:srgbClr val="FF0000"/>
                </a:solidFill>
                <a:latin typeface="Roboto Light" panose="02000000000000000000" pitchFamily="2" charset="0"/>
                <a:ea typeface="Roboto Light" panose="02000000000000000000" pitchFamily="2" charset="0"/>
              </a:rPr>
            </a:br>
            <a:r>
              <a:rPr lang="en-US" dirty="0">
                <a:solidFill>
                  <a:srgbClr val="FF0000"/>
                </a:solidFill>
                <a:latin typeface="Roboto Light" panose="02000000000000000000" pitchFamily="2" charset="0"/>
                <a:ea typeface="Roboto Light" panose="02000000000000000000" pitchFamily="2" charset="0"/>
              </a:rPr>
              <a:t>for “kidney failure”, but now we find it is actually only a risk, and we shouldn’t check for that. Add another rule.</a:t>
            </a:r>
          </a:p>
        </p:txBody>
      </p:sp>
      <p:sp>
        <p:nvSpPr>
          <p:cNvPr id="13" name="TextBox 12">
            <a:extLst>
              <a:ext uri="{FF2B5EF4-FFF2-40B4-BE49-F238E27FC236}">
                <a16:creationId xmlns:a16="http://schemas.microsoft.com/office/drawing/2014/main" id="{99FF3D0D-AE86-2A3B-B598-B8FD9AB08879}"/>
              </a:ext>
            </a:extLst>
          </p:cNvPr>
          <p:cNvSpPr txBox="1"/>
          <p:nvPr/>
        </p:nvSpPr>
        <p:spPr>
          <a:xfrm>
            <a:off x="6676603" y="5348684"/>
            <a:ext cx="474810" cy="830997"/>
          </a:xfrm>
          <a:prstGeom prst="rect">
            <a:avLst/>
          </a:prstGeom>
          <a:noFill/>
        </p:spPr>
        <p:txBody>
          <a:bodyPr wrap="none" rtlCol="0">
            <a:spAutoFit/>
          </a:bodyPr>
          <a:lstStyle/>
          <a:p>
            <a:r>
              <a:rPr lang="en-US" sz="4800" dirty="0">
                <a:solidFill>
                  <a:srgbClr val="FF0000"/>
                </a:solidFill>
                <a:latin typeface="Roboto" panose="02000000000000000000" pitchFamily="2" charset="0"/>
                <a:ea typeface="Roboto" panose="02000000000000000000" pitchFamily="2" charset="0"/>
              </a:rPr>
              <a:t>?</a:t>
            </a:r>
          </a:p>
        </p:txBody>
      </p:sp>
      <p:sp>
        <p:nvSpPr>
          <p:cNvPr id="14" name="TextBox 13">
            <a:extLst>
              <a:ext uri="{FF2B5EF4-FFF2-40B4-BE49-F238E27FC236}">
                <a16:creationId xmlns:a16="http://schemas.microsoft.com/office/drawing/2014/main" id="{A922FCCB-015A-006D-2542-7949F2ED10B2}"/>
              </a:ext>
            </a:extLst>
          </p:cNvPr>
          <p:cNvSpPr txBox="1"/>
          <p:nvPr/>
        </p:nvSpPr>
        <p:spPr>
          <a:xfrm>
            <a:off x="6475954" y="4487950"/>
            <a:ext cx="4025874" cy="923330"/>
          </a:xfrm>
          <a:prstGeom prst="rect">
            <a:avLst/>
          </a:prstGeom>
          <a:noFill/>
        </p:spPr>
        <p:txBody>
          <a:bodyPr wrap="square" rtlCol="0">
            <a:spAutoFit/>
          </a:bodyPr>
          <a:lstStyle/>
          <a:p>
            <a:r>
              <a:rPr lang="en-US" dirty="0">
                <a:solidFill>
                  <a:srgbClr val="FF0000"/>
                </a:solidFill>
                <a:latin typeface="Roboto Light" panose="02000000000000000000" pitchFamily="2" charset="0"/>
                <a:ea typeface="Roboto Light" panose="02000000000000000000" pitchFamily="2" charset="0"/>
              </a:rPr>
              <a:t>We next find that the risk is actually negated! We need to revise our SQL yet again.</a:t>
            </a:r>
          </a:p>
        </p:txBody>
      </p:sp>
    </p:spTree>
    <p:extLst>
      <p:ext uri="{BB962C8B-B14F-4D97-AF65-F5344CB8AC3E}">
        <p14:creationId xmlns:p14="http://schemas.microsoft.com/office/powerpoint/2010/main" val="35261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58</a:t>
            </a:fld>
            <a:endParaRPr lang="en-US" dirty="0"/>
          </a:p>
        </p:txBody>
      </p:sp>
      <p:sp>
        <p:nvSpPr>
          <p:cNvPr id="3" name="TextBox 2">
            <a:extLst>
              <a:ext uri="{FF2B5EF4-FFF2-40B4-BE49-F238E27FC236}">
                <a16:creationId xmlns:a16="http://schemas.microsoft.com/office/drawing/2014/main" id="{8F0F59E0-40D3-2056-8774-1CF11424544D}"/>
              </a:ext>
            </a:extLst>
          </p:cNvPr>
          <p:cNvSpPr txBox="1"/>
          <p:nvPr/>
        </p:nvSpPr>
        <p:spPr>
          <a:xfrm>
            <a:off x="838513" y="2028616"/>
            <a:ext cx="9826556" cy="132343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High likelihood of ending up with many if-then, if-then, if then statements.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Difficult to maintain, test, and manage.</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“And” and “Or” relations complicate this further.</a:t>
            </a:r>
          </a:p>
        </p:txBody>
      </p:sp>
      <p:sp>
        <p:nvSpPr>
          <p:cNvPr id="5" name="TextBox 4">
            <a:extLst>
              <a:ext uri="{FF2B5EF4-FFF2-40B4-BE49-F238E27FC236}">
                <a16:creationId xmlns:a16="http://schemas.microsoft.com/office/drawing/2014/main" id="{627B7E7E-D650-089E-A886-50B498D349FE}"/>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spTree>
    <p:extLst>
      <p:ext uri="{BB962C8B-B14F-4D97-AF65-F5344CB8AC3E}">
        <p14:creationId xmlns:p14="http://schemas.microsoft.com/office/powerpoint/2010/main" val="902033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59</a:t>
            </a:fld>
            <a:endParaRPr lang="en-US" dirty="0"/>
          </a:p>
        </p:txBody>
      </p:sp>
      <p:sp>
        <p:nvSpPr>
          <p:cNvPr id="5" name="TextBox 4">
            <a:extLst>
              <a:ext uri="{FF2B5EF4-FFF2-40B4-BE49-F238E27FC236}">
                <a16:creationId xmlns:a16="http://schemas.microsoft.com/office/drawing/2014/main" id="{627B7E7E-D650-089E-A886-50B498D349FE}"/>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A Better Approach? Logical Forms</a:t>
            </a:r>
          </a:p>
        </p:txBody>
      </p:sp>
      <p:sp>
        <p:nvSpPr>
          <p:cNvPr id="2" name="TextBox 1">
            <a:extLst>
              <a:ext uri="{FF2B5EF4-FFF2-40B4-BE49-F238E27FC236}">
                <a16:creationId xmlns:a16="http://schemas.microsoft.com/office/drawing/2014/main" id="{58E45425-84FB-AF90-5872-F5A01DC6AF8E}"/>
              </a:ext>
            </a:extLst>
          </p:cNvPr>
          <p:cNvSpPr txBox="1"/>
          <p:nvPr/>
        </p:nvSpPr>
        <p:spPr>
          <a:xfrm>
            <a:off x="647662" y="1691451"/>
            <a:ext cx="4056222" cy="1323439"/>
          </a:xfrm>
          <a:prstGeom prst="rect">
            <a:avLst/>
          </a:prstGeom>
          <a:noFill/>
        </p:spPr>
        <p:txBody>
          <a:bodyPr wrap="square" rtlCol="0">
            <a:spAutoFit/>
          </a:bodyPr>
          <a:lstStyle/>
          <a:p>
            <a:r>
              <a:rPr lang="en-US" sz="2000" dirty="0">
                <a:latin typeface="Roboto Light" panose="02000000000000000000" pitchFamily="2" charset="0"/>
                <a:ea typeface="Roboto Light" panose="02000000000000000000" pitchFamily="2" charset="0"/>
              </a:rPr>
              <a:t>“Currently hospitalized females aged 18-41 with a serum creatinine over 1.0 not at risk for kidney failure”</a:t>
            </a:r>
          </a:p>
        </p:txBody>
      </p:sp>
      <p:grpSp>
        <p:nvGrpSpPr>
          <p:cNvPr id="6" name="Group 5">
            <a:extLst>
              <a:ext uri="{FF2B5EF4-FFF2-40B4-BE49-F238E27FC236}">
                <a16:creationId xmlns:a16="http://schemas.microsoft.com/office/drawing/2014/main" id="{A1908566-56AB-216E-BC86-12739F3D4572}"/>
              </a:ext>
            </a:extLst>
          </p:cNvPr>
          <p:cNvGrpSpPr/>
          <p:nvPr/>
        </p:nvGrpSpPr>
        <p:grpSpPr>
          <a:xfrm>
            <a:off x="5073926" y="1388098"/>
            <a:ext cx="6649955" cy="5469902"/>
            <a:chOff x="5811037" y="941294"/>
            <a:chExt cx="3814731" cy="4717558"/>
          </a:xfrm>
        </p:grpSpPr>
        <p:sp>
          <p:nvSpPr>
            <p:cNvPr id="7" name="Rounded Rectangle 6">
              <a:extLst>
                <a:ext uri="{FF2B5EF4-FFF2-40B4-BE49-F238E27FC236}">
                  <a16:creationId xmlns:a16="http://schemas.microsoft.com/office/drawing/2014/main" id="{F15621AB-9AEF-577D-17BC-1E3B42295368}"/>
                </a:ext>
              </a:extLst>
            </p:cNvPr>
            <p:cNvSpPr/>
            <p:nvPr/>
          </p:nvSpPr>
          <p:spPr>
            <a:xfrm>
              <a:off x="5811037" y="941294"/>
              <a:ext cx="3768215" cy="4717558"/>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F10DC7A-8111-033F-D778-3F40F1D029BC}"/>
                </a:ext>
              </a:extLst>
            </p:cNvPr>
            <p:cNvSpPr txBox="1"/>
            <p:nvPr/>
          </p:nvSpPr>
          <p:spPr>
            <a:xfrm>
              <a:off x="5975598" y="1166842"/>
              <a:ext cx="3650170" cy="4379829"/>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tx2">
                      <a:lumMod val="60000"/>
                      <a:lumOff val="40000"/>
                    </a:schemeClr>
                  </a:solidFill>
                  <a:latin typeface="Consolas" panose="020B0609020204030204" pitchFamily="49" charset="0"/>
                  <a:cs typeface="Consolas" panose="020B0609020204030204" pitchFamily="49" charset="0"/>
                </a:rPr>
                <a:t>seq</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2"/>
                  </a:solidFill>
                  <a:latin typeface="Consolas" panose="020B0609020204030204" pitchFamily="49" charset="0"/>
                  <a:cs typeface="Consolas" panose="020B0609020204030204" pitchFamily="49" charset="0"/>
                </a:rPr>
                <a:t>enc</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lumMod val="75000"/>
                    </a:schemeClr>
                  </a:solidFill>
                  <a:latin typeface="Consolas" panose="020B0609020204030204" pitchFamily="49" charset="0"/>
                  <a:cs typeface="Consolas" panose="020B0609020204030204" pitchFamily="49" charset="0"/>
                </a:rPr>
                <a:t>INPATIENT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temporality</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err="1">
                  <a:solidFill>
                    <a:schemeClr val="accent5"/>
                  </a:solidFill>
                  <a:latin typeface="Consolas" panose="020B0609020204030204" pitchFamily="49" charset="0"/>
                  <a:cs typeface="Consolas" panose="020B0609020204030204" pitchFamily="49" charset="0"/>
                </a:rPr>
                <a:t>eq_temporal_per</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lumMod val="75000"/>
                    </a:schemeClr>
                  </a:solidFill>
                  <a:latin typeface="Consolas" panose="020B0609020204030204" pitchFamily="49" charset="0"/>
                  <a:cs typeface="Consolas" panose="020B0609020204030204" pitchFamily="49" charset="0"/>
                </a:rPr>
                <a:t>CURRENT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tx2">
                      <a:lumMod val="60000"/>
                      <a:lumOff val="40000"/>
                    </a:schemeClr>
                  </a:solidFill>
                  <a:latin typeface="Consolas" panose="020B0609020204030204" pitchFamily="49" charset="0"/>
                  <a:cs typeface="Consolas" panose="020B0609020204030204" pitchFamily="49" charset="0"/>
                </a:rPr>
                <a:t>during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A546EE"/>
                  </a:solidFill>
                  <a:latin typeface="Consolas" panose="020B0609020204030204" pitchFamily="49" charset="0"/>
                  <a:cs typeface="Consolas" panose="020B0609020204030204" pitchFamily="49" charset="0"/>
                </a:rPr>
                <a:t>lab</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a:t>
              </a:r>
              <a:r>
                <a:rPr lang="en-US" dirty="0" err="1">
                  <a:solidFill>
                    <a:srgbClr val="C00000"/>
                  </a:solidFill>
                  <a:latin typeface="Consolas" panose="020B0609020204030204" pitchFamily="49" charset="0"/>
                  <a:cs typeface="Consolas" panose="020B0609020204030204" pitchFamily="49" charset="0"/>
                </a:rPr>
                <a:t>serum_creatinine</a:t>
              </a:r>
              <a:r>
                <a:rPr lang="en-US" dirty="0">
                  <a:solidFill>
                    <a:srgbClr val="C00000"/>
                  </a:solidFill>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lumMod val="75000"/>
                    </a:schemeClr>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“1.0”</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4"/>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lumMod val="75000"/>
                    </a:schemeClr>
                  </a:solidFill>
                  <a:latin typeface="Consolas" panose="020B0609020204030204" pitchFamily="49" charset="0"/>
                  <a:cs typeface="Consolas" panose="020B0609020204030204" pitchFamily="49" charset="0"/>
                </a:rPr>
                <a:t>BETWEEN</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”18”</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“41”</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B0AA"/>
                  </a:solidFill>
                  <a:latin typeface="Consolas" panose="020B0609020204030204" pitchFamily="49" charset="0"/>
                  <a:cs typeface="Consolas" panose="020B0609020204030204" pitchFamily="49" charset="0"/>
                </a:rPr>
                <a:t>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7B9B"/>
                  </a:solidFill>
                  <a:latin typeface="Consolas" panose="020B0609020204030204" pitchFamily="49" charset="0"/>
                  <a:cs typeface="Consolas" panose="020B0609020204030204" pitchFamily="49" charset="0"/>
                </a:rPr>
                <a:t>risk</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“kidney failure”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B898570B-5856-366C-53B2-DD69B4512D07}"/>
              </a:ext>
            </a:extLst>
          </p:cNvPr>
          <p:cNvSpPr txBox="1"/>
          <p:nvPr/>
        </p:nvSpPr>
        <p:spPr>
          <a:xfrm>
            <a:off x="647662" y="3318243"/>
            <a:ext cx="4276030"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Representing as a logical form disambiguates both relations and ”nesting”.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Many rules become unnecessary or can be restructured as class/object-specific logic.</a:t>
            </a:r>
          </a:p>
        </p:txBody>
      </p:sp>
    </p:spTree>
    <p:extLst>
      <p:ext uri="{BB962C8B-B14F-4D97-AF65-F5344CB8AC3E}">
        <p14:creationId xmlns:p14="http://schemas.microsoft.com/office/powerpoint/2010/main" val="25625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6</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9184716" cy="430887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Tend to be expensive in the United States – between 2004 &amp; 2016, the mean costs of a Phase I: $3.8m, Phase II: $13.3m, Phase III: $19.8m.</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Finding and maintaining eligible, representative patients often time-consuming and costly.</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Eligibility criteria – </a:t>
            </a:r>
            <a:r>
              <a:rPr lang="en-US" sz="2000" i="1" dirty="0">
                <a:latin typeface="Roboto Light" panose="02000000000000000000" pitchFamily="2" charset="0"/>
                <a:ea typeface="Roboto Light" panose="02000000000000000000" pitchFamily="2" charset="0"/>
              </a:rPr>
              <a:t>inclusion</a:t>
            </a:r>
            <a:r>
              <a:rPr lang="en-US" sz="2000" dirty="0">
                <a:latin typeface="Roboto Light" panose="02000000000000000000" pitchFamily="2" charset="0"/>
                <a:ea typeface="Roboto Light" panose="02000000000000000000" pitchFamily="2" charset="0"/>
              </a:rPr>
              <a:t> and </a:t>
            </a:r>
            <a:r>
              <a:rPr lang="en-US" sz="2000" i="1" dirty="0">
                <a:latin typeface="Roboto Light" panose="02000000000000000000" pitchFamily="2" charset="0"/>
                <a:ea typeface="Roboto Light" panose="02000000000000000000" pitchFamily="2" charset="0"/>
              </a:rPr>
              <a:t>exclusion</a:t>
            </a:r>
            <a:r>
              <a:rPr lang="en-US" sz="2000" dirty="0">
                <a:latin typeface="Roboto Light" panose="02000000000000000000" pitchFamily="2" charset="0"/>
                <a:ea typeface="Roboto Light" panose="02000000000000000000" pitchFamily="2" charset="0"/>
              </a:rPr>
              <a:t> requirements of eligible patients – often complex; some argue overly restrictive.</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Patients recruited tend to be whiter and more affluent than populations at large.</a:t>
            </a:r>
          </a:p>
          <a:p>
            <a:pPr marL="285750"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5" y="864878"/>
            <a:ext cx="52574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 challenges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2C9279B6-E15D-944C-FF89-CF5DAF5CFA37}"/>
              </a:ext>
            </a:extLst>
          </p:cNvPr>
          <p:cNvSpPr txBox="1"/>
          <p:nvPr/>
        </p:nvSpPr>
        <p:spPr>
          <a:xfrm>
            <a:off x="0" y="5996226"/>
            <a:ext cx="8267542" cy="1015663"/>
          </a:xfrm>
          <a:prstGeom prst="rect">
            <a:avLst/>
          </a:prstGeom>
          <a:noFill/>
        </p:spPr>
        <p:txBody>
          <a:bodyPr wrap="square" rtlCol="0">
            <a:spAutoFit/>
          </a:bodyPr>
          <a:lstStyle/>
          <a:p>
            <a:r>
              <a:rPr lang="en-US" sz="1000" dirty="0">
                <a:latin typeface="Roboto" panose="02000000000000000000" pitchFamily="2" charset="0"/>
                <a:ea typeface="Roboto" panose="02000000000000000000" pitchFamily="2" charset="0"/>
              </a:rPr>
              <a:t>Sources: </a:t>
            </a:r>
          </a:p>
          <a:p>
            <a:r>
              <a:rPr lang="en-US" sz="1000" dirty="0">
                <a:latin typeface="Roboto" panose="02000000000000000000" pitchFamily="2" charset="0"/>
                <a:ea typeface="Roboto" panose="02000000000000000000" pitchFamily="2" charset="0"/>
              </a:rPr>
              <a:t>  -</a:t>
            </a:r>
            <a:r>
              <a:rPr lang="en-US" sz="1000" dirty="0" err="1">
                <a:latin typeface="Roboto" panose="02000000000000000000" pitchFamily="2" charset="0"/>
                <a:ea typeface="Roboto" panose="02000000000000000000" pitchFamily="2" charset="0"/>
              </a:rPr>
              <a:t>Sertkaya</a:t>
            </a:r>
            <a:r>
              <a:rPr lang="en-US" sz="1000" dirty="0">
                <a:latin typeface="Roboto" panose="02000000000000000000" pitchFamily="2" charset="0"/>
                <a:ea typeface="Roboto" panose="02000000000000000000" pitchFamily="2" charset="0"/>
              </a:rPr>
              <a:t>, Aylin, et al. "Key cost drivers of pharmaceutical clinical trials in the United States." Clinical Trials 13.2 (2016): 117-126.</a:t>
            </a:r>
          </a:p>
          <a:p>
            <a:r>
              <a:rPr lang="en-US" sz="1000" dirty="0">
                <a:latin typeface="Roboto" panose="02000000000000000000" pitchFamily="2" charset="0"/>
                <a:ea typeface="Roboto" panose="02000000000000000000" pitchFamily="2" charset="0"/>
              </a:rPr>
              <a:t>  -</a:t>
            </a:r>
            <a:r>
              <a:rPr lang="en-US" sz="1000" dirty="0">
                <a:effectLst/>
                <a:latin typeface="Roboto" panose="02000000000000000000" pitchFamily="2" charset="0"/>
                <a:ea typeface="Roboto" panose="02000000000000000000" pitchFamily="2" charset="0"/>
              </a:rPr>
              <a:t>G. Frank. Current challenges in clinical trial patient recruitment and enrollment. </a:t>
            </a:r>
            <a:r>
              <a:rPr lang="en-US" sz="1000" dirty="0" err="1">
                <a:effectLst/>
                <a:latin typeface="Roboto" panose="02000000000000000000" pitchFamily="2" charset="0"/>
                <a:ea typeface="Roboto" panose="02000000000000000000" pitchFamily="2" charset="0"/>
              </a:rPr>
              <a:t>SoCRA</a:t>
            </a:r>
            <a:r>
              <a:rPr lang="en-US" sz="1000" dirty="0">
                <a:effectLst/>
                <a:latin typeface="Roboto" panose="02000000000000000000" pitchFamily="2" charset="0"/>
                <a:ea typeface="Roboto" panose="02000000000000000000" pitchFamily="2" charset="0"/>
              </a:rPr>
              <a:t> Source, 2(February):30–38, 2004.</a:t>
            </a:r>
          </a:p>
          <a:p>
            <a:r>
              <a:rPr lang="en-US" sz="1000" dirty="0">
                <a:latin typeface="Roboto" panose="02000000000000000000" pitchFamily="2" charset="0"/>
                <a:ea typeface="Roboto" panose="02000000000000000000" pitchFamily="2" charset="0"/>
              </a:rPr>
              <a:t>  -</a:t>
            </a:r>
            <a:r>
              <a:rPr lang="en-US" sz="1000" dirty="0">
                <a:effectLst/>
                <a:latin typeface="Roboto" panose="02000000000000000000" pitchFamily="2" charset="0"/>
                <a:ea typeface="Roboto" panose="02000000000000000000" pitchFamily="2" charset="0"/>
              </a:rPr>
              <a:t>C. Heller, J. E. Balls-Berry, J. D. Nery, P. J. Erwin, D. Littleton, M. Kim, and W. P. </a:t>
            </a:r>
            <a:r>
              <a:rPr lang="en-US" sz="1000" dirty="0" err="1">
                <a:effectLst/>
                <a:latin typeface="Roboto" panose="02000000000000000000" pitchFamily="2" charset="0"/>
                <a:ea typeface="Roboto" panose="02000000000000000000" pitchFamily="2" charset="0"/>
              </a:rPr>
              <a:t>Kuo</a:t>
            </a:r>
            <a:r>
              <a:rPr lang="en-US" sz="1000" dirty="0">
                <a:effectLst/>
                <a:latin typeface="Roboto" panose="02000000000000000000" pitchFamily="2" charset="0"/>
                <a:ea typeface="Roboto" panose="02000000000000000000" pitchFamily="2" charset="0"/>
              </a:rPr>
              <a:t>. Strategies addressing barriers to clinical trial enrollment of underrepresented populations: a systematic review. Contemporary clinical trials, 39(2):169–182, 2014.</a:t>
            </a:r>
          </a:p>
          <a:p>
            <a:endParaRPr lang="en-US" sz="10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04925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257485"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1</a:t>
            </a:r>
            <a:r>
              <a:rPr lang="en-US" sz="2800" dirty="0">
                <a:effectLst/>
                <a:latin typeface="Roboto Light" panose="02000000000000000000" pitchFamily="2" charset="0"/>
                <a:ea typeface="Roboto Light" panose="02000000000000000000" pitchFamily="2" charset="0"/>
              </a:rPr>
              <a:t>– Corpus Creation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Randomly selected 2,000 lines of eligibility criteria from the LCT corpus.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30% of lines (600) rare or complex entity/relation types. </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(If-Then, Before/After, Contraindication, etc.)</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Remaining 70% random. </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Limited to lines with at least 1 annotated entity and not hypothetical. </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20 lines for annotator training, remainder for main annotation task.</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Called “Leaf Logical Form” or “LLF” corpus </a:t>
            </a:r>
          </a:p>
        </p:txBody>
      </p:sp>
    </p:spTree>
    <p:extLst>
      <p:ext uri="{BB962C8B-B14F-4D97-AF65-F5344CB8AC3E}">
        <p14:creationId xmlns:p14="http://schemas.microsoft.com/office/powerpoint/2010/main" val="2353005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773301"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1</a:t>
            </a:r>
            <a:r>
              <a:rPr lang="en-US" sz="2800" dirty="0">
                <a:effectLst/>
                <a:latin typeface="Roboto Light" panose="02000000000000000000" pitchFamily="2" charset="0"/>
                <a:ea typeface="Roboto Light" panose="02000000000000000000" pitchFamily="2" charset="0"/>
              </a:rPr>
              <a:t>– Corpus Creation (cont.)</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10653033" cy="517064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Each eligibility criteria line saved as a JavaScript file of format:</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Hypothesized that leveraging the LCT entities to replace “raw” spans with logical form names would (1) improve prediction performance, (2) make annotation task easier for annotators. We called the replaced text “augmented”.</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We used JavaScript files to leverage syntax highlighting, indentation to ease annotation. </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0B5C70B2-DEA5-361D-4977-80F05AD98DEA}"/>
              </a:ext>
            </a:extLst>
          </p:cNvPr>
          <p:cNvPicPr>
            <a:picLocks noChangeAspect="1"/>
          </p:cNvPicPr>
          <p:nvPr/>
        </p:nvPicPr>
        <p:blipFill>
          <a:blip r:embed="rId2"/>
          <a:stretch>
            <a:fillRect/>
          </a:stretch>
        </p:blipFill>
        <p:spPr>
          <a:xfrm>
            <a:off x="3638550" y="2403719"/>
            <a:ext cx="2857500" cy="2349500"/>
          </a:xfrm>
          <a:prstGeom prst="rect">
            <a:avLst/>
          </a:prstGeom>
        </p:spPr>
      </p:pic>
      <p:sp>
        <p:nvSpPr>
          <p:cNvPr id="6" name="TextBox 5">
            <a:extLst>
              <a:ext uri="{FF2B5EF4-FFF2-40B4-BE49-F238E27FC236}">
                <a16:creationId xmlns:a16="http://schemas.microsoft.com/office/drawing/2014/main" id="{D11FC662-2152-CE9F-4C38-55ED6CEFEE6B}"/>
              </a:ext>
            </a:extLst>
          </p:cNvPr>
          <p:cNvSpPr txBox="1"/>
          <p:nvPr/>
        </p:nvSpPr>
        <p:spPr>
          <a:xfrm>
            <a:off x="1248503" y="2403719"/>
            <a:ext cx="1898277" cy="307777"/>
          </a:xfrm>
          <a:prstGeom prst="rect">
            <a:avLst/>
          </a:prstGeom>
          <a:noFill/>
        </p:spPr>
        <p:txBody>
          <a:bodyPr wrap="none" rtlCol="0">
            <a:spAutoFit/>
          </a:bodyPr>
          <a:lstStyle/>
          <a:p>
            <a:r>
              <a:rPr lang="en-US" sz="1400" dirty="0">
                <a:solidFill>
                  <a:srgbClr val="FF0000"/>
                </a:solidFill>
                <a:latin typeface="Roboto Light" panose="02000000000000000000" pitchFamily="2" charset="0"/>
                <a:ea typeface="Roboto Light" panose="02000000000000000000" pitchFamily="2" charset="0"/>
              </a:rPr>
              <a:t>Inclusion or Exclusion</a:t>
            </a:r>
          </a:p>
        </p:txBody>
      </p:sp>
      <p:cxnSp>
        <p:nvCxnSpPr>
          <p:cNvPr id="9" name="Straight Arrow Connector 8">
            <a:extLst>
              <a:ext uri="{FF2B5EF4-FFF2-40B4-BE49-F238E27FC236}">
                <a16:creationId xmlns:a16="http://schemas.microsoft.com/office/drawing/2014/main" id="{E62F7047-5039-8B8A-3A68-2229BE77A6F6}"/>
              </a:ext>
            </a:extLst>
          </p:cNvPr>
          <p:cNvCxnSpPr/>
          <p:nvPr/>
        </p:nvCxnSpPr>
        <p:spPr>
          <a:xfrm>
            <a:off x="3077308" y="2567354"/>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03B3A0-30B4-F54D-346E-219861ACBFCD}"/>
              </a:ext>
            </a:extLst>
          </p:cNvPr>
          <p:cNvSpPr txBox="1"/>
          <p:nvPr/>
        </p:nvSpPr>
        <p:spPr>
          <a:xfrm>
            <a:off x="2015199" y="2861965"/>
            <a:ext cx="1120820" cy="307777"/>
          </a:xfrm>
          <a:prstGeom prst="rect">
            <a:avLst/>
          </a:prstGeom>
          <a:noFill/>
        </p:spPr>
        <p:txBody>
          <a:bodyPr wrap="none" rtlCol="0">
            <a:spAutoFit/>
          </a:bodyPr>
          <a:lstStyle/>
          <a:p>
            <a:r>
              <a:rPr lang="en-US" sz="1400" dirty="0">
                <a:solidFill>
                  <a:srgbClr val="FF0000"/>
                </a:solidFill>
                <a:latin typeface="Roboto Light" panose="02000000000000000000" pitchFamily="2" charset="0"/>
                <a:ea typeface="Roboto Light" panose="02000000000000000000" pitchFamily="2" charset="0"/>
              </a:rPr>
              <a:t>Original text</a:t>
            </a:r>
          </a:p>
        </p:txBody>
      </p:sp>
      <p:cxnSp>
        <p:nvCxnSpPr>
          <p:cNvPr id="11" name="Straight Arrow Connector 10">
            <a:extLst>
              <a:ext uri="{FF2B5EF4-FFF2-40B4-BE49-F238E27FC236}">
                <a16:creationId xmlns:a16="http://schemas.microsoft.com/office/drawing/2014/main" id="{63EC57BC-E3F6-1994-3311-20E8C39EB41E}"/>
              </a:ext>
            </a:extLst>
          </p:cNvPr>
          <p:cNvCxnSpPr/>
          <p:nvPr/>
        </p:nvCxnSpPr>
        <p:spPr>
          <a:xfrm>
            <a:off x="3077308" y="3015854"/>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A2AE3A-A3C9-7A34-59A6-5AC4A29E4387}"/>
              </a:ext>
            </a:extLst>
          </p:cNvPr>
          <p:cNvSpPr txBox="1"/>
          <p:nvPr/>
        </p:nvSpPr>
        <p:spPr>
          <a:xfrm>
            <a:off x="1701011" y="3323631"/>
            <a:ext cx="1435008" cy="307777"/>
          </a:xfrm>
          <a:prstGeom prst="rect">
            <a:avLst/>
          </a:prstGeom>
          <a:noFill/>
        </p:spPr>
        <p:txBody>
          <a:bodyPr wrap="none" rtlCol="0">
            <a:spAutoFit/>
          </a:bodyPr>
          <a:lstStyle/>
          <a:p>
            <a:r>
              <a:rPr lang="en-US" sz="1400" dirty="0">
                <a:solidFill>
                  <a:srgbClr val="FF0000"/>
                </a:solidFill>
                <a:latin typeface="Roboto Light" panose="02000000000000000000" pitchFamily="2" charset="0"/>
                <a:ea typeface="Roboto Light" panose="02000000000000000000" pitchFamily="2" charset="0"/>
              </a:rPr>
              <a:t>Augmented text</a:t>
            </a:r>
          </a:p>
        </p:txBody>
      </p:sp>
      <p:cxnSp>
        <p:nvCxnSpPr>
          <p:cNvPr id="13" name="Straight Arrow Connector 12">
            <a:extLst>
              <a:ext uri="{FF2B5EF4-FFF2-40B4-BE49-F238E27FC236}">
                <a16:creationId xmlns:a16="http://schemas.microsoft.com/office/drawing/2014/main" id="{2ABB0118-4F10-C976-FBD5-E5D889079EDD}"/>
              </a:ext>
            </a:extLst>
          </p:cNvPr>
          <p:cNvCxnSpPr/>
          <p:nvPr/>
        </p:nvCxnSpPr>
        <p:spPr>
          <a:xfrm>
            <a:off x="3077308" y="3476267"/>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1326A30-ECA7-D7B0-4A40-95124470542A}"/>
              </a:ext>
            </a:extLst>
          </p:cNvPr>
          <p:cNvSpPr txBox="1"/>
          <p:nvPr/>
        </p:nvSpPr>
        <p:spPr>
          <a:xfrm>
            <a:off x="474784" y="4143457"/>
            <a:ext cx="2742947" cy="307777"/>
          </a:xfrm>
          <a:prstGeom prst="rect">
            <a:avLst/>
          </a:prstGeom>
          <a:noFill/>
        </p:spPr>
        <p:txBody>
          <a:bodyPr wrap="square" rtlCol="0">
            <a:spAutoFit/>
          </a:bodyPr>
          <a:lstStyle/>
          <a:p>
            <a:r>
              <a:rPr lang="en-US" sz="1400" dirty="0">
                <a:solidFill>
                  <a:srgbClr val="FF0000"/>
                </a:solidFill>
                <a:latin typeface="Roboto Light" panose="02000000000000000000" pitchFamily="2" charset="0"/>
                <a:ea typeface="Roboto Light" panose="02000000000000000000" pitchFamily="2" charset="0"/>
              </a:rPr>
              <a:t>Logical Form human annotation</a:t>
            </a:r>
          </a:p>
        </p:txBody>
      </p:sp>
      <p:cxnSp>
        <p:nvCxnSpPr>
          <p:cNvPr id="15" name="Straight Arrow Connector 14">
            <a:extLst>
              <a:ext uri="{FF2B5EF4-FFF2-40B4-BE49-F238E27FC236}">
                <a16:creationId xmlns:a16="http://schemas.microsoft.com/office/drawing/2014/main" id="{3CD41436-5324-702E-7936-2A5AE56981E8}"/>
              </a:ext>
            </a:extLst>
          </p:cNvPr>
          <p:cNvCxnSpPr/>
          <p:nvPr/>
        </p:nvCxnSpPr>
        <p:spPr>
          <a:xfrm>
            <a:off x="3088069" y="4296093"/>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574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6062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Sub-Aim 1 – Annotation Process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270843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3 annotators: all UW PhD students, 2 in BIME, 1 in Information School.</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Met weekly for 2 months.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20 files double-annotated by all for training.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Resulting corpus </a:t>
            </a:r>
            <a:r>
              <a:rPr lang="en-US" sz="2000" b="1" dirty="0">
                <a:solidFill>
                  <a:schemeClr val="accent6"/>
                </a:solidFill>
                <a:latin typeface="Roboto Light" panose="02000000000000000000" pitchFamily="2" charset="0"/>
                <a:ea typeface="Roboto Light" panose="02000000000000000000" pitchFamily="2" charset="0"/>
              </a:rPr>
              <a:t>1,980 single-annotated, 20 double-annotated files</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Inter-annotator agreement </a:t>
            </a:r>
            <a:r>
              <a:rPr lang="en-US" sz="2000" dirty="0">
                <a:latin typeface="Roboto Light" panose="02000000000000000000" pitchFamily="2" charset="0"/>
                <a:ea typeface="Roboto Light" panose="02000000000000000000" pitchFamily="2" charset="0"/>
              </a:rPr>
              <a:t>by </a:t>
            </a:r>
            <a:r>
              <a:rPr lang="en-US" sz="2000" b="1" dirty="0">
                <a:solidFill>
                  <a:schemeClr val="accent6"/>
                </a:solidFill>
                <a:latin typeface="Roboto Light" panose="02000000000000000000" pitchFamily="2" charset="0"/>
                <a:ea typeface="Roboto Light" panose="02000000000000000000" pitchFamily="2" charset="0"/>
              </a:rPr>
              <a:t>BLEU</a:t>
            </a:r>
            <a:r>
              <a:rPr lang="en-US" sz="2000" dirty="0">
                <a:latin typeface="Roboto Light" panose="02000000000000000000" pitchFamily="2" charset="0"/>
                <a:ea typeface="Roboto Light" panose="02000000000000000000" pitchFamily="2" charset="0"/>
              </a:rPr>
              <a:t>:</a:t>
            </a:r>
            <a:r>
              <a:rPr lang="en-US" sz="2000" b="1" dirty="0">
                <a:solidFill>
                  <a:schemeClr val="accent6"/>
                </a:solidFill>
                <a:latin typeface="Roboto Light" panose="02000000000000000000" pitchFamily="2" charset="0"/>
                <a:ea typeface="Roboto Light" panose="02000000000000000000" pitchFamily="2" charset="0"/>
              </a:rPr>
              <a:t> 82.4%. </a:t>
            </a:r>
          </a:p>
          <a:p>
            <a:pPr marL="914400" lvl="1" indent="-457200">
              <a:spcAft>
                <a:spcPts val="1200"/>
              </a:spcAft>
              <a:buFont typeface="Arial" panose="020B0604020202020204" pitchFamily="34" charset="0"/>
              <a:buChar char="•"/>
            </a:pPr>
            <a:endParaRPr lang="en-US" sz="2000" b="1" dirty="0">
              <a:solidFill>
                <a:schemeClr val="accent6"/>
              </a:solidFill>
              <a:latin typeface="Roboto Light" panose="02000000000000000000" pitchFamily="2" charset="0"/>
              <a:ea typeface="Roboto Light" panose="02000000000000000000" pitchFamily="2" charset="0"/>
            </a:endParaRPr>
          </a:p>
        </p:txBody>
      </p:sp>
      <p:graphicFrame>
        <p:nvGraphicFramePr>
          <p:cNvPr id="10" name="Table 10">
            <a:extLst>
              <a:ext uri="{FF2B5EF4-FFF2-40B4-BE49-F238E27FC236}">
                <a16:creationId xmlns:a16="http://schemas.microsoft.com/office/drawing/2014/main" id="{9637D485-537D-9456-5FC8-5019E90686D0}"/>
              </a:ext>
            </a:extLst>
          </p:cNvPr>
          <p:cNvGraphicFramePr>
            <a:graphicFrameLocks noGrp="1"/>
          </p:cNvGraphicFramePr>
          <p:nvPr>
            <p:extLst>
              <p:ext uri="{D42A27DB-BD31-4B8C-83A1-F6EECF244321}">
                <p14:modId xmlns:p14="http://schemas.microsoft.com/office/powerpoint/2010/main" val="3980001321"/>
              </p:ext>
            </p:extLst>
          </p:nvPr>
        </p:nvGraphicFramePr>
        <p:xfrm>
          <a:off x="1944078" y="4526236"/>
          <a:ext cx="5327160" cy="1849120"/>
        </p:xfrm>
        <a:graphic>
          <a:graphicData uri="http://schemas.openxmlformats.org/drawingml/2006/table">
            <a:tbl>
              <a:tblPr firstRow="1" bandRow="1">
                <a:tableStyleId>{2D5ABB26-0587-4C30-8999-92F81FD0307C}</a:tableStyleId>
              </a:tblPr>
              <a:tblGrid>
                <a:gridCol w="3183257">
                  <a:extLst>
                    <a:ext uri="{9D8B030D-6E8A-4147-A177-3AD203B41FA5}">
                      <a16:colId xmlns:a16="http://schemas.microsoft.com/office/drawing/2014/main" val="1572572539"/>
                    </a:ext>
                  </a:extLst>
                </a:gridCol>
                <a:gridCol w="2143903">
                  <a:extLst>
                    <a:ext uri="{9D8B030D-6E8A-4147-A177-3AD203B41FA5}">
                      <a16:colId xmlns:a16="http://schemas.microsoft.com/office/drawing/2014/main" val="2712226251"/>
                    </a:ext>
                  </a:extLst>
                </a:gridCol>
              </a:tblGrid>
              <a:tr h="0">
                <a:tc>
                  <a:txBody>
                    <a:bodyPr/>
                    <a:lstStyle/>
                    <a:p>
                      <a:r>
                        <a:rPr lang="en-US" b="1" i="0" dirty="0">
                          <a:latin typeface="Roboto Light" panose="02000000000000000000" pitchFamily="2" charset="0"/>
                          <a:ea typeface="Roboto Light" panose="02000000000000000000" pitchFamily="2" charset="0"/>
                        </a:rPr>
                        <a:t>Annotators</a:t>
                      </a:r>
                    </a:p>
                  </a:txBody>
                  <a:tcPr>
                    <a:lnB w="12700" cap="flat" cmpd="sng" algn="ctr">
                      <a:solidFill>
                        <a:schemeClr val="tx1"/>
                      </a:solidFill>
                      <a:prstDash val="solid"/>
                      <a:round/>
                      <a:headEnd type="none" w="med" len="med"/>
                      <a:tailEnd type="none" w="med" len="med"/>
                    </a:lnB>
                  </a:tcPr>
                </a:tc>
                <a:tc>
                  <a:txBody>
                    <a:bodyPr/>
                    <a:lstStyle/>
                    <a:p>
                      <a:r>
                        <a:rPr lang="en-US" b="1" i="0" dirty="0">
                          <a:latin typeface="Roboto Light" panose="02000000000000000000" pitchFamily="2" charset="0"/>
                          <a:ea typeface="Roboto Light" panose="02000000000000000000" pitchFamily="2" charset="0"/>
                        </a:rPr>
                        <a:t>BLEU Score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5115700"/>
                  </a:ext>
                </a:extLst>
              </a:tr>
              <a:tr h="370840">
                <a:tc>
                  <a:txBody>
                    <a:bodyPr/>
                    <a:lstStyle/>
                    <a:p>
                      <a:r>
                        <a:rPr lang="en-US" b="0" i="0" dirty="0">
                          <a:latin typeface="Roboto Light" panose="02000000000000000000" pitchFamily="2" charset="0"/>
                          <a:ea typeface="Roboto Light" panose="02000000000000000000" pitchFamily="2" charset="0"/>
                        </a:rPr>
                        <a:t>Annotator 1 </a:t>
                      </a:r>
                      <a:r>
                        <a:rPr lang="en-US" b="0" i="0" dirty="0">
                          <a:solidFill>
                            <a:schemeClr val="bg1">
                              <a:lumMod val="8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Annotator 2</a:t>
                      </a:r>
                    </a:p>
                  </a:txBody>
                  <a:tcPr>
                    <a:lnT w="12700" cap="flat" cmpd="sng" algn="ctr">
                      <a:solidFill>
                        <a:schemeClr val="tx1"/>
                      </a:solidFill>
                      <a:prstDash val="solid"/>
                      <a:round/>
                      <a:headEnd type="none" w="med" len="med"/>
                      <a:tailEnd type="none" w="med" len="med"/>
                    </a:lnT>
                  </a:tcPr>
                </a:tc>
                <a:tc>
                  <a:txBody>
                    <a:bodyPr/>
                    <a:lstStyle/>
                    <a:p>
                      <a:r>
                        <a:rPr lang="en-US" b="0" i="0" dirty="0">
                          <a:latin typeface="Roboto Light" panose="02000000000000000000" pitchFamily="2" charset="0"/>
                          <a:ea typeface="Roboto Light" panose="02000000000000000000" pitchFamily="2" charset="0"/>
                        </a:rPr>
                        <a:t>86.6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0759445"/>
                  </a:ext>
                </a:extLst>
              </a:tr>
              <a:tr h="370840">
                <a:tc>
                  <a:txBody>
                    <a:bodyPr/>
                    <a:lstStyle/>
                    <a:p>
                      <a:r>
                        <a:rPr lang="en-US" b="0" i="0" dirty="0">
                          <a:latin typeface="Roboto Light" panose="02000000000000000000" pitchFamily="2" charset="0"/>
                          <a:ea typeface="Roboto Light" panose="02000000000000000000" pitchFamily="2" charset="0"/>
                        </a:rPr>
                        <a:t>Annotator 1 </a:t>
                      </a:r>
                      <a:r>
                        <a:rPr lang="en-US" b="0" i="0" dirty="0">
                          <a:solidFill>
                            <a:schemeClr val="bg1">
                              <a:lumMod val="8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Annotator 3</a:t>
                      </a:r>
                    </a:p>
                  </a:txBody>
                  <a:tcPr/>
                </a:tc>
                <a:tc>
                  <a:txBody>
                    <a:bodyPr/>
                    <a:lstStyle/>
                    <a:p>
                      <a:r>
                        <a:rPr lang="en-US" b="0" i="0" dirty="0">
                          <a:latin typeface="Roboto Light" panose="02000000000000000000" pitchFamily="2" charset="0"/>
                          <a:ea typeface="Roboto Light" panose="02000000000000000000" pitchFamily="2" charset="0"/>
                        </a:rPr>
                        <a:t>79.5</a:t>
                      </a:r>
                    </a:p>
                  </a:txBody>
                  <a:tcPr/>
                </a:tc>
                <a:extLst>
                  <a:ext uri="{0D108BD9-81ED-4DB2-BD59-A6C34878D82A}">
                    <a16:rowId xmlns:a16="http://schemas.microsoft.com/office/drawing/2014/main" val="2763384168"/>
                  </a:ext>
                </a:extLst>
              </a:tr>
              <a:tr h="370840">
                <a:tc>
                  <a:txBody>
                    <a:bodyPr/>
                    <a:lstStyle/>
                    <a:p>
                      <a:r>
                        <a:rPr lang="en-US" b="0" i="0" dirty="0">
                          <a:latin typeface="Roboto Light" panose="02000000000000000000" pitchFamily="2" charset="0"/>
                          <a:ea typeface="Roboto Light" panose="02000000000000000000" pitchFamily="2" charset="0"/>
                        </a:rPr>
                        <a:t>Annotator 2 </a:t>
                      </a:r>
                      <a:r>
                        <a:rPr lang="en-US" b="0" i="0" dirty="0">
                          <a:solidFill>
                            <a:schemeClr val="bg1">
                              <a:lumMod val="8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Annotator 3</a:t>
                      </a:r>
                    </a:p>
                  </a:txBody>
                  <a:tcPr/>
                </a:tc>
                <a:tc>
                  <a:txBody>
                    <a:bodyPr/>
                    <a:lstStyle/>
                    <a:p>
                      <a:r>
                        <a:rPr lang="en-US" b="0" i="0" dirty="0">
                          <a:latin typeface="Roboto Light" panose="02000000000000000000" pitchFamily="2" charset="0"/>
                          <a:ea typeface="Roboto Light" panose="02000000000000000000" pitchFamily="2" charset="0"/>
                        </a:rPr>
                        <a:t>81.0</a:t>
                      </a:r>
                    </a:p>
                  </a:txBody>
                  <a:tcPr/>
                </a:tc>
                <a:extLst>
                  <a:ext uri="{0D108BD9-81ED-4DB2-BD59-A6C34878D82A}">
                    <a16:rowId xmlns:a16="http://schemas.microsoft.com/office/drawing/2014/main" val="240362395"/>
                  </a:ext>
                </a:extLst>
              </a:tr>
              <a:tr h="370840">
                <a:tc>
                  <a:txBody>
                    <a:bodyPr/>
                    <a:lstStyle/>
                    <a:p>
                      <a:r>
                        <a:rPr lang="en-US" b="1" i="0" dirty="0">
                          <a:latin typeface="Roboto Light" panose="02000000000000000000" pitchFamily="2" charset="0"/>
                          <a:ea typeface="Roboto Light" panose="02000000000000000000" pitchFamily="2" charset="0"/>
                        </a:rPr>
                        <a:t>Mean</a:t>
                      </a:r>
                    </a:p>
                  </a:txBody>
                  <a:tcPr/>
                </a:tc>
                <a:tc>
                  <a:txBody>
                    <a:bodyPr/>
                    <a:lstStyle/>
                    <a:p>
                      <a:r>
                        <a:rPr lang="en-US" b="1" i="0" dirty="0">
                          <a:latin typeface="Roboto Light" panose="02000000000000000000" pitchFamily="2" charset="0"/>
                          <a:ea typeface="Roboto Light" panose="02000000000000000000" pitchFamily="2" charset="0"/>
                        </a:rPr>
                        <a:t>82.4</a:t>
                      </a:r>
                    </a:p>
                  </a:txBody>
                  <a:tcPr/>
                </a:tc>
                <a:extLst>
                  <a:ext uri="{0D108BD9-81ED-4DB2-BD59-A6C34878D82A}">
                    <a16:rowId xmlns:a16="http://schemas.microsoft.com/office/drawing/2014/main" val="847334522"/>
                  </a:ext>
                </a:extLst>
              </a:tr>
            </a:tbl>
          </a:graphicData>
        </a:graphic>
      </p:graphicFrame>
    </p:spTree>
    <p:extLst>
      <p:ext uri="{BB962C8B-B14F-4D97-AF65-F5344CB8AC3E}">
        <p14:creationId xmlns:p14="http://schemas.microsoft.com/office/powerpoint/2010/main" val="744875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6062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Sub-Aim 1 – Results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Experimented with other logical form syntax styles based on literature, mainly in research for digital assistants.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Shift-Reduce</a:t>
            </a:r>
            <a:r>
              <a:rPr lang="en-US" sz="2000" dirty="0">
                <a:latin typeface="Roboto Light" panose="02000000000000000000" pitchFamily="2" charset="0"/>
                <a:ea typeface="Roboto Light" panose="02000000000000000000" pitchFamily="2" charset="0"/>
              </a:rPr>
              <a:t> – square brackets before predicates, blank spaces instead of commas, trailing repeat of predicate names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Pointer</a:t>
            </a:r>
            <a:r>
              <a:rPr lang="en-US" sz="2000" dirty="0">
                <a:latin typeface="Roboto Light" panose="02000000000000000000" pitchFamily="2" charset="0"/>
                <a:ea typeface="Roboto Light" panose="02000000000000000000" pitchFamily="2" charset="0"/>
              </a:rPr>
              <a:t> – replace quoted text – e.g., ”diabetic” – with “</a:t>
            </a:r>
            <a:r>
              <a:rPr lang="en-US" sz="2000" dirty="0">
                <a:latin typeface="Consolas" panose="020B0609020204030204" pitchFamily="49" charset="0"/>
                <a:ea typeface="Roboto Light" panose="02000000000000000000" pitchFamily="2" charset="0"/>
                <a:cs typeface="Consolas" panose="020B0609020204030204" pitchFamily="49" charset="0"/>
              </a:rPr>
              <a:t>@</a:t>
            </a:r>
            <a:r>
              <a:rPr lang="en-US" sz="2000" baseline="-25000" dirty="0" err="1">
                <a:latin typeface="Consolas" panose="020B0609020204030204" pitchFamily="49" charset="0"/>
                <a:ea typeface="Roboto Light" panose="02000000000000000000" pitchFamily="2" charset="0"/>
                <a:cs typeface="Consolas" panose="020B0609020204030204" pitchFamily="49" charset="0"/>
              </a:rPr>
              <a:t>i</a:t>
            </a:r>
            <a:r>
              <a:rPr lang="en-US" sz="2000" dirty="0">
                <a:latin typeface="Roboto Light" panose="02000000000000000000" pitchFamily="2" charset="0"/>
                <a:ea typeface="Roboto Light" panose="02000000000000000000" pitchFamily="2" charset="0"/>
              </a:rPr>
              <a:t>” where </a:t>
            </a:r>
            <a:r>
              <a:rPr lang="en-US" sz="2000" dirty="0" err="1">
                <a:latin typeface="Consolas" panose="020B0609020204030204" pitchFamily="49" charset="0"/>
                <a:ea typeface="Roboto Light" panose="02000000000000000000" pitchFamily="2" charset="0"/>
                <a:cs typeface="Consolas" panose="020B0609020204030204" pitchFamily="49" charset="0"/>
              </a:rPr>
              <a:t>i</a:t>
            </a:r>
            <a:r>
              <a:rPr lang="en-US" sz="2000" dirty="0">
                <a:latin typeface="Roboto Light" panose="02000000000000000000" pitchFamily="2" charset="0"/>
                <a:ea typeface="Roboto Light" panose="02000000000000000000" pitchFamily="2" charset="0"/>
                <a:cs typeface="Consolas" panose="020B0609020204030204" pitchFamily="49" charset="0"/>
              </a:rPr>
              <a:t> refers to </a:t>
            </a:r>
            <a:r>
              <a:rPr lang="en-US" sz="2000" dirty="0" err="1">
                <a:latin typeface="Consolas" panose="020B0609020204030204" pitchFamily="49" charset="0"/>
                <a:ea typeface="Roboto Light" panose="02000000000000000000" pitchFamily="2" charset="0"/>
                <a:cs typeface="Consolas" panose="020B0609020204030204" pitchFamily="49" charset="0"/>
              </a:rPr>
              <a:t>i</a:t>
            </a:r>
            <a:r>
              <a:rPr lang="en-US" sz="2000" baseline="30000" dirty="0" err="1">
                <a:latin typeface="Roboto Light" panose="02000000000000000000" pitchFamily="2" charset="0"/>
                <a:ea typeface="Roboto Light" panose="02000000000000000000" pitchFamily="2" charset="0"/>
                <a:cs typeface="Consolas" panose="020B0609020204030204" pitchFamily="49" charset="0"/>
              </a:rPr>
              <a:t>th</a:t>
            </a:r>
            <a:r>
              <a:rPr lang="en-US" sz="2000" dirty="0">
                <a:latin typeface="Roboto Light" panose="02000000000000000000" pitchFamily="2" charset="0"/>
                <a:ea typeface="Roboto Light" panose="02000000000000000000" pitchFamily="2" charset="0"/>
                <a:cs typeface="Consolas" panose="020B0609020204030204" pitchFamily="49" charset="0"/>
              </a:rPr>
              <a:t> instance of quoted text a line of criterion</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Experiments conducted using ”T5” a Transformer-based architecture and pretrained model for various Seq2Seq tasks.</a:t>
            </a:r>
          </a:p>
        </p:txBody>
      </p:sp>
      <p:sp>
        <p:nvSpPr>
          <p:cNvPr id="6" name="TextBox 5">
            <a:extLst>
              <a:ext uri="{FF2B5EF4-FFF2-40B4-BE49-F238E27FC236}">
                <a16:creationId xmlns:a16="http://schemas.microsoft.com/office/drawing/2014/main" id="{91016CC1-660D-58A7-89D2-9AD996C8BA63}"/>
              </a:ext>
            </a:extLst>
          </p:cNvPr>
          <p:cNvSpPr txBox="1"/>
          <p:nvPr/>
        </p:nvSpPr>
        <p:spPr>
          <a:xfrm>
            <a:off x="0" y="6211668"/>
            <a:ext cx="11368454" cy="6463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A. </a:t>
            </a:r>
            <a:r>
              <a:rPr lang="en-US" sz="900" dirty="0" err="1">
                <a:effectLst/>
                <a:latin typeface="Arial" panose="020B0604020202020204" pitchFamily="34" charset="0"/>
              </a:rPr>
              <a:t>Einolghozati</a:t>
            </a:r>
            <a:r>
              <a:rPr lang="en-US" sz="900" dirty="0">
                <a:effectLst/>
                <a:latin typeface="Arial" panose="020B0604020202020204" pitchFamily="34" charset="0"/>
              </a:rPr>
              <a:t>, P. </a:t>
            </a:r>
            <a:r>
              <a:rPr lang="en-US" sz="900" dirty="0" err="1">
                <a:effectLst/>
                <a:latin typeface="Arial" panose="020B0604020202020204" pitchFamily="34" charset="0"/>
              </a:rPr>
              <a:t>Pasupat</a:t>
            </a:r>
            <a:r>
              <a:rPr lang="en-US" sz="900" dirty="0">
                <a:effectLst/>
                <a:latin typeface="Arial" panose="020B0604020202020204" pitchFamily="34" charset="0"/>
              </a:rPr>
              <a:t>, S. Gupta, R. Shah, M. Mohit, M. Lewis, and L. </a:t>
            </a:r>
            <a:r>
              <a:rPr lang="en-US" sz="900" dirty="0" err="1">
                <a:effectLst/>
                <a:latin typeface="Arial" panose="020B0604020202020204" pitchFamily="34" charset="0"/>
              </a:rPr>
              <a:t>Zettlemoyer</a:t>
            </a:r>
            <a:r>
              <a:rPr lang="en-US" sz="900" dirty="0">
                <a:effectLst/>
                <a:latin typeface="Arial" panose="020B0604020202020204" pitchFamily="34" charset="0"/>
              </a:rPr>
              <a:t>. Improving</a:t>
            </a:r>
            <a:r>
              <a:rPr lang="en-US" sz="900" dirty="0">
                <a:latin typeface="Arial" panose="020B0604020202020204" pitchFamily="34" charset="0"/>
              </a:rPr>
              <a:t> </a:t>
            </a:r>
            <a:r>
              <a:rPr lang="en-US" sz="900" dirty="0">
                <a:effectLst/>
                <a:latin typeface="Arial" panose="020B0604020202020204" pitchFamily="34" charset="0"/>
              </a:rPr>
              <a:t>semantic parsing for task oriented dialog. </a:t>
            </a:r>
            <a:r>
              <a:rPr lang="en-US" sz="900" dirty="0" err="1">
                <a:effectLst/>
                <a:latin typeface="Arial" panose="020B0604020202020204" pitchFamily="34" charset="0"/>
              </a:rPr>
              <a:t>arXiv</a:t>
            </a:r>
            <a:r>
              <a:rPr lang="en-US" sz="900" dirty="0">
                <a:effectLst/>
                <a:latin typeface="Arial" panose="020B0604020202020204" pitchFamily="34" charset="0"/>
              </a:rPr>
              <a:t> preprint arXiv:1902.06000, 2019.</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S. </a:t>
            </a:r>
            <a:r>
              <a:rPr lang="en-US" sz="900" dirty="0" err="1">
                <a:effectLst/>
                <a:latin typeface="Arial" panose="020B0604020202020204" pitchFamily="34" charset="0"/>
              </a:rPr>
              <a:t>Rongali</a:t>
            </a:r>
            <a:r>
              <a:rPr lang="en-US" sz="900" dirty="0">
                <a:effectLst/>
                <a:latin typeface="Arial" panose="020B0604020202020204" pitchFamily="34" charset="0"/>
              </a:rPr>
              <a:t>, L. </a:t>
            </a:r>
            <a:r>
              <a:rPr lang="en-US" sz="900" dirty="0" err="1">
                <a:effectLst/>
                <a:latin typeface="Arial" panose="020B0604020202020204" pitchFamily="34" charset="0"/>
              </a:rPr>
              <a:t>Soldaini</a:t>
            </a:r>
            <a:r>
              <a:rPr lang="en-US" sz="900" dirty="0">
                <a:effectLst/>
                <a:latin typeface="Arial" panose="020B0604020202020204" pitchFamily="34" charset="0"/>
              </a:rPr>
              <a:t>, E. Monti, and W. Hamza. Don’t parse, generate! a sequence to sequence architecture for task-oriented semantic parsing. In Proceedings of The Web Conference 2020, pages 2962–2968, 2020.</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C. </a:t>
            </a:r>
            <a:r>
              <a:rPr lang="en-US" sz="900" dirty="0" err="1">
                <a:effectLst/>
                <a:latin typeface="Arial" panose="020B0604020202020204" pitchFamily="34" charset="0"/>
              </a:rPr>
              <a:t>Raffel</a:t>
            </a:r>
            <a:r>
              <a:rPr lang="en-US" sz="900" dirty="0">
                <a:effectLst/>
                <a:latin typeface="Arial" panose="020B0604020202020204" pitchFamily="34" charset="0"/>
              </a:rPr>
              <a:t>, N. </a:t>
            </a:r>
            <a:r>
              <a:rPr lang="en-US" sz="900" dirty="0" err="1">
                <a:effectLst/>
                <a:latin typeface="Arial" panose="020B0604020202020204" pitchFamily="34" charset="0"/>
              </a:rPr>
              <a:t>Shazeer</a:t>
            </a:r>
            <a:r>
              <a:rPr lang="en-US" sz="900" dirty="0">
                <a:effectLst/>
                <a:latin typeface="Arial" panose="020B0604020202020204" pitchFamily="34" charset="0"/>
              </a:rPr>
              <a:t>, A. Roberts, K. Lee, S. Narang, M. </a:t>
            </a:r>
            <a:r>
              <a:rPr lang="en-US" sz="900" dirty="0" err="1">
                <a:effectLst/>
                <a:latin typeface="Arial" panose="020B0604020202020204" pitchFamily="34" charset="0"/>
              </a:rPr>
              <a:t>Matena</a:t>
            </a:r>
            <a:r>
              <a:rPr lang="en-US" sz="900" dirty="0">
                <a:effectLst/>
                <a:latin typeface="Arial" panose="020B0604020202020204" pitchFamily="34" charset="0"/>
              </a:rPr>
              <a:t>, Y. Zhou, W. Li, P. J. Liu, et al. Exploring the limits of transfer learning with a unified text-to-text transformer. J. Mach. Learn. Res., 21(140):1–67, 2020.</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769953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6062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Sub-Aim 1 – Results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3399834"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Random 70/20/10 train/test/dev split of corpus.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Original annotation syntax style, “Standard”, scored highest.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Replacing raw spans with named entity logical forms improved by +14.7%.</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7311D69B-EB0B-42CC-DF9C-6BA980026551}"/>
              </a:ext>
            </a:extLst>
          </p:cNvPr>
          <p:cNvPicPr>
            <a:picLocks noChangeAspect="1"/>
          </p:cNvPicPr>
          <p:nvPr/>
        </p:nvPicPr>
        <p:blipFill>
          <a:blip r:embed="rId2"/>
          <a:stretch>
            <a:fillRect/>
          </a:stretch>
        </p:blipFill>
        <p:spPr>
          <a:xfrm>
            <a:off x="4238347" y="1735449"/>
            <a:ext cx="7772400" cy="4477480"/>
          </a:xfrm>
          <a:prstGeom prst="rect">
            <a:avLst/>
          </a:prstGeom>
        </p:spPr>
      </p:pic>
      <p:sp>
        <p:nvSpPr>
          <p:cNvPr id="6" name="Rectangle 5">
            <a:extLst>
              <a:ext uri="{FF2B5EF4-FFF2-40B4-BE49-F238E27FC236}">
                <a16:creationId xmlns:a16="http://schemas.microsoft.com/office/drawing/2014/main" id="{BFA9ADDD-389B-82B1-23C3-CE27728B2E05}"/>
              </a:ext>
            </a:extLst>
          </p:cNvPr>
          <p:cNvSpPr/>
          <p:nvPr/>
        </p:nvSpPr>
        <p:spPr>
          <a:xfrm>
            <a:off x="4238347" y="2919045"/>
            <a:ext cx="7772400" cy="80956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857430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7909833" cy="20928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bg1">
                    <a:lumMod val="85000"/>
                  </a:schemeClr>
                </a:solidFill>
                <a:latin typeface="Roboto Light" panose="02000000000000000000" pitchFamily="2" charset="0"/>
                <a:ea typeface="Roboto Light" panose="02000000000000000000" pitchFamily="2" charset="0"/>
              </a:rPr>
              <a:t>Sub-Aim 1</a:t>
            </a:r>
          </a:p>
          <a:p>
            <a:pPr marL="914400" lvl="1" indent="-457200">
              <a:spcAft>
                <a:spcPts val="1200"/>
              </a:spcAft>
              <a:buFont typeface="Arial" panose="020B0604020202020204" pitchFamily="34" charset="0"/>
              <a:buChar char="•"/>
            </a:pPr>
            <a:r>
              <a:rPr lang="en-US" sz="2000" dirty="0">
                <a:solidFill>
                  <a:schemeClr val="bg1">
                    <a:lumMod val="85000"/>
                  </a:schemeClr>
                </a:solidFill>
                <a:latin typeface="Roboto Light" panose="02000000000000000000" pitchFamily="2" charset="0"/>
                <a:ea typeface="Roboto Light" panose="02000000000000000000" pitchFamily="2" charset="0"/>
              </a:rPr>
              <a:t>Create corpus of gold standard eligibility criteria logical forms </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Sub-Aim 2</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Develop methods for query generation using models from Aim1 and Aim2 Sub-Aim1</a:t>
            </a:r>
          </a:p>
        </p:txBody>
      </p:sp>
    </p:spTree>
    <p:extLst>
      <p:ext uri="{BB962C8B-B14F-4D97-AF65-F5344CB8AC3E}">
        <p14:creationId xmlns:p14="http://schemas.microsoft.com/office/powerpoint/2010/main" val="1007435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66</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3680731"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Goals</a:t>
            </a:r>
          </a:p>
        </p:txBody>
      </p:sp>
      <p:sp>
        <p:nvSpPr>
          <p:cNvPr id="3" name="TextBox 2">
            <a:extLst>
              <a:ext uri="{FF2B5EF4-FFF2-40B4-BE49-F238E27FC236}">
                <a16:creationId xmlns:a16="http://schemas.microsoft.com/office/drawing/2014/main" id="{8F0F59E0-40D3-2056-8774-1CF11424544D}"/>
              </a:ext>
            </a:extLst>
          </p:cNvPr>
          <p:cNvSpPr txBox="1"/>
          <p:nvPr/>
        </p:nvSpPr>
        <p:spPr>
          <a:xfrm>
            <a:off x="838512" y="2028616"/>
            <a:ext cx="8956119" cy="270843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Generate queries to find patients meeting free-text eligibility criteria.</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System should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Be database </a:t>
            </a:r>
            <a:r>
              <a:rPr lang="en-US" sz="2000" dirty="0">
                <a:solidFill>
                  <a:schemeClr val="accent6"/>
                </a:solidFill>
                <a:latin typeface="Roboto Light" panose="02000000000000000000" pitchFamily="2" charset="0"/>
                <a:ea typeface="Roboto Light" panose="02000000000000000000" pitchFamily="2" charset="0"/>
              </a:rPr>
              <a:t>schema-agnostic</a:t>
            </a:r>
            <a:r>
              <a:rPr lang="en-US" sz="2000" dirty="0">
                <a:latin typeface="Roboto Light" panose="02000000000000000000" pitchFamily="2" charset="0"/>
                <a:ea typeface="Roboto Light" panose="02000000000000000000" pitchFamily="2" charset="0"/>
              </a:rPr>
              <a:t>.</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Be capable of </a:t>
            </a:r>
            <a:r>
              <a:rPr lang="en-US" sz="2000" dirty="0">
                <a:solidFill>
                  <a:schemeClr val="accent6"/>
                </a:solidFill>
                <a:latin typeface="Roboto Light" panose="02000000000000000000" pitchFamily="2" charset="0"/>
                <a:ea typeface="Roboto Light" panose="02000000000000000000" pitchFamily="2" charset="0"/>
              </a:rPr>
              <a:t>reasoning</a:t>
            </a:r>
            <a:r>
              <a:rPr lang="en-US" sz="2000" dirty="0">
                <a:latin typeface="Roboto Light" panose="02000000000000000000" pitchFamily="2" charset="0"/>
                <a:ea typeface="Roboto Light" panose="02000000000000000000" pitchFamily="2" charset="0"/>
              </a:rPr>
              <a:t> on non-specific criteria.</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Utilize models trained on LCT and LLF corpora . </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Achieve </a:t>
            </a:r>
            <a:r>
              <a:rPr lang="en-US" sz="2000" dirty="0">
                <a:solidFill>
                  <a:schemeClr val="accent6"/>
                </a:solidFill>
                <a:latin typeface="Roboto Light" panose="02000000000000000000" pitchFamily="2" charset="0"/>
                <a:ea typeface="Roboto Light" panose="02000000000000000000" pitchFamily="2" charset="0"/>
              </a:rPr>
              <a:t>near-human </a:t>
            </a:r>
            <a:r>
              <a:rPr lang="en-US" sz="2000" dirty="0">
                <a:latin typeface="Roboto Light" panose="02000000000000000000" pitchFamily="2" charset="0"/>
                <a:ea typeface="Roboto Light" panose="02000000000000000000" pitchFamily="2" charset="0"/>
              </a:rPr>
              <a:t>level performance in finding patients.</a:t>
            </a:r>
            <a:endParaRPr lang="en-US"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210224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67</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5843639"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Overall System Design</a:t>
            </a:r>
          </a:p>
        </p:txBody>
      </p:sp>
      <p:pic>
        <p:nvPicPr>
          <p:cNvPr id="114" name="Picture 113">
            <a:extLst>
              <a:ext uri="{FF2B5EF4-FFF2-40B4-BE49-F238E27FC236}">
                <a16:creationId xmlns:a16="http://schemas.microsoft.com/office/drawing/2014/main" id="{3D55ABF9-EB04-21F2-8CFA-614D50AA6A35}"/>
              </a:ext>
            </a:extLst>
          </p:cNvPr>
          <p:cNvPicPr>
            <a:picLocks noChangeAspect="1"/>
          </p:cNvPicPr>
          <p:nvPr/>
        </p:nvPicPr>
        <p:blipFill>
          <a:blip r:embed="rId2"/>
          <a:stretch>
            <a:fillRect/>
          </a:stretch>
        </p:blipFill>
        <p:spPr>
          <a:xfrm>
            <a:off x="1586533" y="1388098"/>
            <a:ext cx="8785459" cy="5469902"/>
          </a:xfrm>
          <a:prstGeom prst="rect">
            <a:avLst/>
          </a:prstGeom>
        </p:spPr>
      </p:pic>
    </p:spTree>
    <p:extLst>
      <p:ext uri="{BB962C8B-B14F-4D97-AF65-F5344CB8AC3E}">
        <p14:creationId xmlns:p14="http://schemas.microsoft.com/office/powerpoint/2010/main" val="2748388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68</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5843639"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Knowledge Base</a:t>
            </a:r>
          </a:p>
        </p:txBody>
      </p:sp>
      <p:sp>
        <p:nvSpPr>
          <p:cNvPr id="41" name="TextBox 40">
            <a:extLst>
              <a:ext uri="{FF2B5EF4-FFF2-40B4-BE49-F238E27FC236}">
                <a16:creationId xmlns:a16="http://schemas.microsoft.com/office/drawing/2014/main" id="{A8235CAF-BEE2-5893-8E94-1BEF306E237B}"/>
              </a:ext>
            </a:extLst>
          </p:cNvPr>
          <p:cNvSpPr txBox="1"/>
          <p:nvPr/>
        </p:nvSpPr>
        <p:spPr>
          <a:xfrm>
            <a:off x="838515" y="1909106"/>
            <a:ext cx="7097624" cy="440120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Built using RDF, or Resource Description Framework graph database of triples.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Core is the UMLS. Also includes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LOINC2HPO (for Lab Result -&gt; Condition reasoning)</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Disease Ontology</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Symptom Ontology</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Potential Drug-Drug Interactions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COVID-19 Ontology</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Query-able using SPARQL query language</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grpSp>
        <p:nvGrpSpPr>
          <p:cNvPr id="43" name="Group 42">
            <a:extLst>
              <a:ext uri="{FF2B5EF4-FFF2-40B4-BE49-F238E27FC236}">
                <a16:creationId xmlns:a16="http://schemas.microsoft.com/office/drawing/2014/main" id="{ACA43632-1DF5-77C9-0C76-69D9892FA5FE}"/>
              </a:ext>
            </a:extLst>
          </p:cNvPr>
          <p:cNvGrpSpPr/>
          <p:nvPr/>
        </p:nvGrpSpPr>
        <p:grpSpPr>
          <a:xfrm>
            <a:off x="8194937" y="2125233"/>
            <a:ext cx="3552041" cy="2611817"/>
            <a:chOff x="6670803" y="59599"/>
            <a:chExt cx="3552041" cy="2611817"/>
          </a:xfrm>
        </p:grpSpPr>
        <p:sp>
          <p:nvSpPr>
            <p:cNvPr id="45" name="TextBox 44">
              <a:extLst>
                <a:ext uri="{FF2B5EF4-FFF2-40B4-BE49-F238E27FC236}">
                  <a16:creationId xmlns:a16="http://schemas.microsoft.com/office/drawing/2014/main" id="{85BAAD03-14A3-3B80-1011-6D25BF7F3408}"/>
                </a:ext>
              </a:extLst>
            </p:cNvPr>
            <p:cNvSpPr txBox="1"/>
            <p:nvPr/>
          </p:nvSpPr>
          <p:spPr>
            <a:xfrm>
              <a:off x="7546249" y="59599"/>
              <a:ext cx="1919115"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Knowledge Base</a:t>
              </a:r>
            </a:p>
          </p:txBody>
        </p:sp>
        <p:sp>
          <p:nvSpPr>
            <p:cNvPr id="46" name="Rounded Rectangle 45">
              <a:extLst>
                <a:ext uri="{FF2B5EF4-FFF2-40B4-BE49-F238E27FC236}">
                  <a16:creationId xmlns:a16="http://schemas.microsoft.com/office/drawing/2014/main" id="{1776BC24-64E3-EB07-65BE-C30234A72F03}"/>
                </a:ext>
              </a:extLst>
            </p:cNvPr>
            <p:cNvSpPr/>
            <p:nvPr/>
          </p:nvSpPr>
          <p:spPr>
            <a:xfrm>
              <a:off x="6922991" y="426616"/>
              <a:ext cx="3196312" cy="2114562"/>
            </a:xfrm>
            <a:prstGeom prst="roundRect">
              <a:avLst/>
            </a:prstGeom>
            <a:solidFill>
              <a:srgbClr val="12D548">
                <a:alpha val="5098"/>
              </a:srgbClr>
            </a:solidFill>
            <a:ln>
              <a:solidFill>
                <a:schemeClr val="accent6">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EAD97336-D53E-3DFC-7061-4436E366F59E}"/>
                </a:ext>
              </a:extLst>
            </p:cNvPr>
            <p:cNvGrpSpPr/>
            <p:nvPr/>
          </p:nvGrpSpPr>
          <p:grpSpPr>
            <a:xfrm>
              <a:off x="6670803" y="683139"/>
              <a:ext cx="2767731" cy="1988277"/>
              <a:chOff x="5075356" y="722330"/>
              <a:chExt cx="2767731" cy="1988277"/>
            </a:xfrm>
          </p:grpSpPr>
          <p:sp>
            <p:nvSpPr>
              <p:cNvPr id="55" name="Arc 54">
                <a:extLst>
                  <a:ext uri="{FF2B5EF4-FFF2-40B4-BE49-F238E27FC236}">
                    <a16:creationId xmlns:a16="http://schemas.microsoft.com/office/drawing/2014/main" id="{4262F806-E68A-245C-1061-B07228906FD1}"/>
                  </a:ext>
                </a:extLst>
              </p:cNvPr>
              <p:cNvSpPr/>
              <p:nvPr/>
            </p:nvSpPr>
            <p:spPr>
              <a:xfrm rot="20384924">
                <a:off x="5075356" y="1319735"/>
                <a:ext cx="2257110" cy="1124729"/>
              </a:xfrm>
              <a:prstGeom prst="arc">
                <a:avLst>
                  <a:gd name="adj1" fmla="val 16200000"/>
                  <a:gd name="adj2" fmla="val 20859"/>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F9D791F4-2D0F-9D7B-5AAC-4978088369CB}"/>
                  </a:ext>
                </a:extLst>
              </p:cNvPr>
              <p:cNvGrpSpPr/>
              <p:nvPr/>
            </p:nvGrpSpPr>
            <p:grpSpPr>
              <a:xfrm>
                <a:off x="5696012" y="722330"/>
                <a:ext cx="2147075" cy="1988277"/>
                <a:chOff x="3613081" y="736884"/>
                <a:chExt cx="2147075" cy="1988277"/>
              </a:xfrm>
            </p:grpSpPr>
            <p:cxnSp>
              <p:nvCxnSpPr>
                <p:cNvPr id="57" name="Straight Connector 56">
                  <a:extLst>
                    <a:ext uri="{FF2B5EF4-FFF2-40B4-BE49-F238E27FC236}">
                      <a16:creationId xmlns:a16="http://schemas.microsoft.com/office/drawing/2014/main" id="{B93C62E5-091C-26EB-E56D-860AE6670DC5}"/>
                    </a:ext>
                  </a:extLst>
                </p:cNvPr>
                <p:cNvCxnSpPr/>
                <p:nvPr/>
              </p:nvCxnSpPr>
              <p:spPr>
                <a:xfrm flipV="1">
                  <a:off x="3917576" y="833718"/>
                  <a:ext cx="636495" cy="502023"/>
                </a:xfrm>
                <a:prstGeom prst="line">
                  <a:avLst/>
                </a:prstGeom>
                <a:ln/>
              </p:spPr>
              <p:style>
                <a:lnRef idx="1">
                  <a:schemeClr val="accent2"/>
                </a:lnRef>
                <a:fillRef idx="0">
                  <a:schemeClr val="accent2"/>
                </a:fillRef>
                <a:effectRef idx="0">
                  <a:schemeClr val="accent2"/>
                </a:effectRef>
                <a:fontRef idx="minor">
                  <a:schemeClr val="tx1"/>
                </a:fontRef>
              </p:style>
            </p:cxnSp>
            <p:sp>
              <p:nvSpPr>
                <p:cNvPr id="58" name="Oval 57">
                  <a:extLst>
                    <a:ext uri="{FF2B5EF4-FFF2-40B4-BE49-F238E27FC236}">
                      <a16:creationId xmlns:a16="http://schemas.microsoft.com/office/drawing/2014/main" id="{9705A945-EA5C-ED15-7303-2F40BB2BD03F}"/>
                    </a:ext>
                  </a:extLst>
                </p:cNvPr>
                <p:cNvSpPr/>
                <p:nvPr/>
              </p:nvSpPr>
              <p:spPr>
                <a:xfrm>
                  <a:off x="4563036" y="736884"/>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c 58">
                  <a:extLst>
                    <a:ext uri="{FF2B5EF4-FFF2-40B4-BE49-F238E27FC236}">
                      <a16:creationId xmlns:a16="http://schemas.microsoft.com/office/drawing/2014/main" id="{573EAE74-AE54-DA03-70FC-F3FEECD03EDA}"/>
                    </a:ext>
                  </a:extLst>
                </p:cNvPr>
                <p:cNvSpPr/>
                <p:nvPr/>
              </p:nvSpPr>
              <p:spPr>
                <a:xfrm>
                  <a:off x="4403182" y="807107"/>
                  <a:ext cx="620881" cy="555243"/>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Oval 59">
                  <a:extLst>
                    <a:ext uri="{FF2B5EF4-FFF2-40B4-BE49-F238E27FC236}">
                      <a16:creationId xmlns:a16="http://schemas.microsoft.com/office/drawing/2014/main" id="{DC1596B1-46AA-F5E8-22EF-05287C1C2276}"/>
                    </a:ext>
                  </a:extLst>
                </p:cNvPr>
                <p:cNvSpPr/>
                <p:nvPr/>
              </p:nvSpPr>
              <p:spPr>
                <a:xfrm>
                  <a:off x="4957885" y="1098428"/>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55345C2-41CB-3EEE-21D7-18EE0AD5B4AE}"/>
                    </a:ext>
                  </a:extLst>
                </p:cNvPr>
                <p:cNvSpPr/>
                <p:nvPr/>
              </p:nvSpPr>
              <p:spPr>
                <a:xfrm>
                  <a:off x="3792070" y="1335741"/>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41D77A3-BC39-508C-0A35-12C5B15774A6}"/>
                    </a:ext>
                  </a:extLst>
                </p:cNvPr>
                <p:cNvSpPr/>
                <p:nvPr/>
              </p:nvSpPr>
              <p:spPr>
                <a:xfrm>
                  <a:off x="4340429" y="1389529"/>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E53D3F8-DACD-7E33-8437-7FA26F838DCD}"/>
                    </a:ext>
                  </a:extLst>
                </p:cNvPr>
                <p:cNvSpPr/>
                <p:nvPr/>
              </p:nvSpPr>
              <p:spPr>
                <a:xfrm>
                  <a:off x="4214923" y="1819834"/>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FEAB3AC-9737-D013-9445-2854B5891448}"/>
                    </a:ext>
                  </a:extLst>
                </p:cNvPr>
                <p:cNvSpPr/>
                <p:nvPr/>
              </p:nvSpPr>
              <p:spPr>
                <a:xfrm>
                  <a:off x="5634650" y="1228164"/>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E197E72-6FDD-C108-6D81-15610DD344AC}"/>
                    </a:ext>
                  </a:extLst>
                </p:cNvPr>
                <p:cNvSpPr/>
                <p:nvPr/>
              </p:nvSpPr>
              <p:spPr>
                <a:xfrm>
                  <a:off x="4957885" y="2021398"/>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4F16EF9-AFDD-9EF3-F4B4-03FBCAAF57F5}"/>
                    </a:ext>
                  </a:extLst>
                </p:cNvPr>
                <p:cNvSpPr/>
                <p:nvPr/>
              </p:nvSpPr>
              <p:spPr>
                <a:xfrm>
                  <a:off x="5167499" y="1523999"/>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C971C0-3D63-8F36-134E-05290D8F8120}"/>
                    </a:ext>
                  </a:extLst>
                </p:cNvPr>
                <p:cNvSpPr/>
                <p:nvPr/>
              </p:nvSpPr>
              <p:spPr>
                <a:xfrm>
                  <a:off x="3917576" y="2061882"/>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43A49A4-D28C-6EF8-C5DE-815D1DF15829}"/>
                    </a:ext>
                  </a:extLst>
                </p:cNvPr>
                <p:cNvSpPr/>
                <p:nvPr/>
              </p:nvSpPr>
              <p:spPr>
                <a:xfrm>
                  <a:off x="5471495" y="1766045"/>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C161312C-D0AE-B086-0FF3-99669B7BE44C}"/>
                    </a:ext>
                  </a:extLst>
                </p:cNvPr>
                <p:cNvCxnSpPr>
                  <a:cxnSpLocks/>
                </p:cNvCxnSpPr>
                <p:nvPr/>
              </p:nvCxnSpPr>
              <p:spPr>
                <a:xfrm>
                  <a:off x="4465935" y="1496552"/>
                  <a:ext cx="510989" cy="524846"/>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0FFF3D5D-2FC9-B44B-7830-DF2CACBEF2F1}"/>
                    </a:ext>
                  </a:extLst>
                </p:cNvPr>
                <p:cNvCxnSpPr>
                  <a:cxnSpLocks/>
                </p:cNvCxnSpPr>
                <p:nvPr/>
              </p:nvCxnSpPr>
              <p:spPr>
                <a:xfrm flipV="1">
                  <a:off x="5312898" y="1330368"/>
                  <a:ext cx="321752" cy="199180"/>
                </a:xfrm>
                <a:prstGeom prst="line">
                  <a:avLst/>
                </a:prstGeom>
                <a:ln/>
              </p:spPr>
              <p:style>
                <a:lnRef idx="1">
                  <a:schemeClr val="accent2"/>
                </a:lnRef>
                <a:fillRef idx="0">
                  <a:schemeClr val="accent2"/>
                </a:fillRef>
                <a:effectRef idx="0">
                  <a:schemeClr val="accent2"/>
                </a:effectRef>
                <a:fontRef idx="minor">
                  <a:schemeClr val="tx1"/>
                </a:fontRef>
              </p:style>
            </p:cxnSp>
            <p:sp>
              <p:nvSpPr>
                <p:cNvPr id="71" name="Arc 70">
                  <a:extLst>
                    <a:ext uri="{FF2B5EF4-FFF2-40B4-BE49-F238E27FC236}">
                      <a16:creationId xmlns:a16="http://schemas.microsoft.com/office/drawing/2014/main" id="{02D58D96-90DB-32E3-5192-F12691719713}"/>
                    </a:ext>
                  </a:extLst>
                </p:cNvPr>
                <p:cNvSpPr/>
                <p:nvPr/>
              </p:nvSpPr>
              <p:spPr>
                <a:xfrm>
                  <a:off x="3613081" y="1403933"/>
                  <a:ext cx="358283" cy="1284471"/>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32DBDE2D-749D-4B4A-347C-3528C662C764}"/>
                    </a:ext>
                  </a:extLst>
                </p:cNvPr>
                <p:cNvSpPr/>
                <p:nvPr/>
              </p:nvSpPr>
              <p:spPr>
                <a:xfrm rot="1462931" flipH="1">
                  <a:off x="4018385" y="1418587"/>
                  <a:ext cx="83056" cy="1306574"/>
                </a:xfrm>
                <a:prstGeom prst="arc">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B681F2B4-2975-E732-BD0C-C000FA0D9410}"/>
                    </a:ext>
                  </a:extLst>
                </p:cNvPr>
                <p:cNvCxnSpPr>
                  <a:cxnSpLocks/>
                </p:cNvCxnSpPr>
                <p:nvPr/>
              </p:nvCxnSpPr>
              <p:spPr>
                <a:xfrm>
                  <a:off x="4340429" y="1889077"/>
                  <a:ext cx="606879" cy="15709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0AA8AAF2-2666-B579-7EE0-E7C391944115}"/>
                    </a:ext>
                  </a:extLst>
                </p:cNvPr>
                <p:cNvCxnSpPr>
                  <a:cxnSpLocks/>
                </p:cNvCxnSpPr>
                <p:nvPr/>
              </p:nvCxnSpPr>
              <p:spPr>
                <a:xfrm>
                  <a:off x="5088661" y="1167847"/>
                  <a:ext cx="530441" cy="10133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6CB29981-4F53-217A-F580-A70D4EB83DDD}"/>
                    </a:ext>
                  </a:extLst>
                </p:cNvPr>
                <p:cNvCxnSpPr>
                  <a:cxnSpLocks/>
                </p:cNvCxnSpPr>
                <p:nvPr/>
              </p:nvCxnSpPr>
              <p:spPr>
                <a:xfrm flipV="1">
                  <a:off x="5093968" y="1856760"/>
                  <a:ext cx="377527" cy="20154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33F50285-1D92-490D-47E8-820EFC2F5A4A}"/>
                    </a:ext>
                  </a:extLst>
                </p:cNvPr>
                <p:cNvCxnSpPr>
                  <a:cxnSpLocks/>
                </p:cNvCxnSpPr>
                <p:nvPr/>
              </p:nvCxnSpPr>
              <p:spPr>
                <a:xfrm>
                  <a:off x="5282731" y="1624109"/>
                  <a:ext cx="204474" cy="14846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7A371E74-7229-0D81-E7B8-72940EE7BE8C}"/>
                    </a:ext>
                  </a:extLst>
                </p:cNvPr>
                <p:cNvCxnSpPr>
                  <a:cxnSpLocks/>
                </p:cNvCxnSpPr>
                <p:nvPr/>
              </p:nvCxnSpPr>
              <p:spPr>
                <a:xfrm flipV="1">
                  <a:off x="4433047" y="1280715"/>
                  <a:ext cx="32888" cy="9824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94D4B3BF-66A3-E01D-4ABA-ACACE3C6E484}"/>
                    </a:ext>
                  </a:extLst>
                </p:cNvPr>
                <p:cNvCxnSpPr>
                  <a:cxnSpLocks/>
                </p:cNvCxnSpPr>
                <p:nvPr/>
              </p:nvCxnSpPr>
              <p:spPr>
                <a:xfrm flipV="1">
                  <a:off x="4479963" y="861466"/>
                  <a:ext cx="125006" cy="371210"/>
                </a:xfrm>
                <a:prstGeom prst="line">
                  <a:avLst/>
                </a:prstGeom>
                <a:ln/>
              </p:spPr>
              <p:style>
                <a:lnRef idx="1">
                  <a:schemeClr val="accent2"/>
                </a:lnRef>
                <a:fillRef idx="0">
                  <a:schemeClr val="accent2"/>
                </a:fillRef>
                <a:effectRef idx="0">
                  <a:schemeClr val="accent2"/>
                </a:effectRef>
                <a:fontRef idx="minor">
                  <a:schemeClr val="tx1"/>
                </a:fontRef>
              </p:style>
            </p:cxnSp>
          </p:grpSp>
        </p:grpSp>
        <p:sp>
          <p:nvSpPr>
            <p:cNvPr id="48" name="TextBox 47">
              <a:extLst>
                <a:ext uri="{FF2B5EF4-FFF2-40B4-BE49-F238E27FC236}">
                  <a16:creationId xmlns:a16="http://schemas.microsoft.com/office/drawing/2014/main" id="{9AF0B751-DDC6-09A1-4540-2352013DE9BC}"/>
                </a:ext>
              </a:extLst>
            </p:cNvPr>
            <p:cNvSpPr txBox="1"/>
            <p:nvPr/>
          </p:nvSpPr>
          <p:spPr>
            <a:xfrm>
              <a:off x="9131535" y="1322526"/>
              <a:ext cx="997389" cy="461665"/>
            </a:xfrm>
            <a:prstGeom prst="rect">
              <a:avLst/>
            </a:prstGeom>
            <a:noFill/>
          </p:spPr>
          <p:txBody>
            <a:bodyPr wrap="none" rtlCol="0">
              <a:spAutoFit/>
            </a:bodyPr>
            <a:lstStyle/>
            <a:p>
              <a:r>
                <a:rPr lang="en-US" sz="2400" dirty="0">
                  <a:latin typeface="Roboto Light" panose="02000000000000000000" pitchFamily="2" charset="0"/>
                  <a:ea typeface="Roboto Light" panose="02000000000000000000" pitchFamily="2" charset="0"/>
                </a:rPr>
                <a:t>UMLS</a:t>
              </a:r>
            </a:p>
          </p:txBody>
        </p:sp>
        <p:sp>
          <p:nvSpPr>
            <p:cNvPr id="49" name="TextBox 48">
              <a:extLst>
                <a:ext uri="{FF2B5EF4-FFF2-40B4-BE49-F238E27FC236}">
                  <a16:creationId xmlns:a16="http://schemas.microsoft.com/office/drawing/2014/main" id="{6CA1064E-87D3-AB8D-5D1A-1D3C5CD9F2D2}"/>
                </a:ext>
              </a:extLst>
            </p:cNvPr>
            <p:cNvSpPr txBox="1"/>
            <p:nvPr/>
          </p:nvSpPr>
          <p:spPr>
            <a:xfrm>
              <a:off x="8780534" y="664352"/>
              <a:ext cx="737702" cy="430887"/>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Disease </a:t>
              </a:r>
              <a:br>
                <a:rPr lang="en-US" sz="1100" dirty="0">
                  <a:latin typeface="Roboto Light" panose="02000000000000000000" pitchFamily="2" charset="0"/>
                  <a:ea typeface="Roboto Light" panose="02000000000000000000" pitchFamily="2" charset="0"/>
                </a:rPr>
              </a:br>
              <a:r>
                <a:rPr lang="en-US" sz="1100" dirty="0">
                  <a:latin typeface="Roboto Light" panose="02000000000000000000" pitchFamily="2" charset="0"/>
                  <a:ea typeface="Roboto Light" panose="02000000000000000000" pitchFamily="2" charset="0"/>
                </a:rPr>
                <a:t>Ontology</a:t>
              </a:r>
            </a:p>
          </p:txBody>
        </p:sp>
        <p:sp>
          <p:nvSpPr>
            <p:cNvPr id="50" name="TextBox 49">
              <a:extLst>
                <a:ext uri="{FF2B5EF4-FFF2-40B4-BE49-F238E27FC236}">
                  <a16:creationId xmlns:a16="http://schemas.microsoft.com/office/drawing/2014/main" id="{C788F17B-D694-98A6-2B84-941D805EB452}"/>
                </a:ext>
              </a:extLst>
            </p:cNvPr>
            <p:cNvSpPr txBox="1"/>
            <p:nvPr/>
          </p:nvSpPr>
          <p:spPr>
            <a:xfrm>
              <a:off x="6914120" y="821424"/>
              <a:ext cx="821059" cy="430887"/>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Symptom </a:t>
              </a:r>
              <a:br>
                <a:rPr lang="en-US" sz="1100" dirty="0">
                  <a:latin typeface="Roboto Light" panose="02000000000000000000" pitchFamily="2" charset="0"/>
                  <a:ea typeface="Roboto Light" panose="02000000000000000000" pitchFamily="2" charset="0"/>
                </a:rPr>
              </a:br>
              <a:r>
                <a:rPr lang="en-US" sz="1100" dirty="0">
                  <a:latin typeface="Roboto Light" panose="02000000000000000000" pitchFamily="2" charset="0"/>
                  <a:ea typeface="Roboto Light" panose="02000000000000000000" pitchFamily="2" charset="0"/>
                </a:rPr>
                <a:t>Ontology</a:t>
              </a:r>
            </a:p>
          </p:txBody>
        </p:sp>
        <p:sp>
          <p:nvSpPr>
            <p:cNvPr id="51" name="TextBox 50">
              <a:extLst>
                <a:ext uri="{FF2B5EF4-FFF2-40B4-BE49-F238E27FC236}">
                  <a16:creationId xmlns:a16="http://schemas.microsoft.com/office/drawing/2014/main" id="{E8026466-6EA4-5B04-6471-95C75D7F23F2}"/>
                </a:ext>
              </a:extLst>
            </p:cNvPr>
            <p:cNvSpPr txBox="1"/>
            <p:nvPr/>
          </p:nvSpPr>
          <p:spPr>
            <a:xfrm>
              <a:off x="7771889" y="434036"/>
              <a:ext cx="942887"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LOINC2HPO</a:t>
              </a:r>
            </a:p>
          </p:txBody>
        </p:sp>
        <p:sp>
          <p:nvSpPr>
            <p:cNvPr id="52" name="TextBox 51">
              <a:extLst>
                <a:ext uri="{FF2B5EF4-FFF2-40B4-BE49-F238E27FC236}">
                  <a16:creationId xmlns:a16="http://schemas.microsoft.com/office/drawing/2014/main" id="{03336DF4-E534-C22A-D11D-8E9B008DC233}"/>
                </a:ext>
              </a:extLst>
            </p:cNvPr>
            <p:cNvSpPr txBox="1"/>
            <p:nvPr/>
          </p:nvSpPr>
          <p:spPr>
            <a:xfrm>
              <a:off x="8674545" y="1968496"/>
              <a:ext cx="1394934" cy="430887"/>
            </a:xfrm>
            <a:prstGeom prst="rect">
              <a:avLst/>
            </a:prstGeom>
            <a:noFill/>
          </p:spPr>
          <p:txBody>
            <a:bodyPr wrap="none" rtlCol="0">
              <a:spAutoFit/>
            </a:bodyPr>
            <a:lstStyle/>
            <a:p>
              <a:pPr algn="ctr"/>
              <a:r>
                <a:rPr lang="en-US" sz="1100" dirty="0">
                  <a:latin typeface="Roboto Light" panose="02000000000000000000" pitchFamily="2" charset="0"/>
                  <a:ea typeface="Roboto Light" panose="02000000000000000000" pitchFamily="2" charset="0"/>
                </a:rPr>
                <a:t>Potential Drug-Drug</a:t>
              </a:r>
              <a:br>
                <a:rPr lang="en-US" sz="1100" dirty="0">
                  <a:latin typeface="Roboto Light" panose="02000000000000000000" pitchFamily="2" charset="0"/>
                  <a:ea typeface="Roboto Light" panose="02000000000000000000" pitchFamily="2" charset="0"/>
                </a:rPr>
              </a:br>
              <a:r>
                <a:rPr lang="en-US" sz="1100" dirty="0">
                  <a:latin typeface="Roboto Light" panose="02000000000000000000" pitchFamily="2" charset="0"/>
                  <a:ea typeface="Roboto Light" panose="02000000000000000000" pitchFamily="2" charset="0"/>
                </a:rPr>
                <a:t>Interactions (PDDI)</a:t>
              </a:r>
            </a:p>
          </p:txBody>
        </p:sp>
        <p:sp>
          <p:nvSpPr>
            <p:cNvPr id="53" name="Rounded Rectangle 52">
              <a:extLst>
                <a:ext uri="{FF2B5EF4-FFF2-40B4-BE49-F238E27FC236}">
                  <a16:creationId xmlns:a16="http://schemas.microsoft.com/office/drawing/2014/main" id="{5A23115E-87F4-CF4A-8561-ABE51367C8D8}"/>
                </a:ext>
              </a:extLst>
            </p:cNvPr>
            <p:cNvSpPr/>
            <p:nvPr/>
          </p:nvSpPr>
          <p:spPr>
            <a:xfrm>
              <a:off x="9515051" y="341143"/>
              <a:ext cx="707793" cy="351396"/>
            </a:xfrm>
            <a:prstGeom prst="roundRect">
              <a:avLst/>
            </a:prstGeom>
            <a:solidFill>
              <a:schemeClr val="accent6"/>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Roboto Light" panose="02000000000000000000" pitchFamily="2" charset="0"/>
                  <a:ea typeface="Roboto Light" panose="02000000000000000000" pitchFamily="2" charset="0"/>
                </a:rPr>
                <a:t>RDF + SPARQL</a:t>
              </a:r>
            </a:p>
          </p:txBody>
        </p:sp>
        <p:sp>
          <p:nvSpPr>
            <p:cNvPr id="54" name="TextBox 53">
              <a:extLst>
                <a:ext uri="{FF2B5EF4-FFF2-40B4-BE49-F238E27FC236}">
                  <a16:creationId xmlns:a16="http://schemas.microsoft.com/office/drawing/2014/main" id="{65C12A63-85B9-B7BE-0B7A-5E001CAE03B5}"/>
                </a:ext>
              </a:extLst>
            </p:cNvPr>
            <p:cNvSpPr txBox="1"/>
            <p:nvPr/>
          </p:nvSpPr>
          <p:spPr>
            <a:xfrm>
              <a:off x="7074812" y="2092485"/>
              <a:ext cx="1372492" cy="261610"/>
            </a:xfrm>
            <a:prstGeom prst="rect">
              <a:avLst/>
            </a:prstGeom>
            <a:noFill/>
          </p:spPr>
          <p:txBody>
            <a:bodyPr wrap="none" rtlCol="0">
              <a:spAutoFit/>
            </a:bodyPr>
            <a:lstStyle/>
            <a:p>
              <a:pPr algn="ctr"/>
              <a:r>
                <a:rPr lang="en-US" sz="1100" dirty="0">
                  <a:latin typeface="Roboto Light" panose="02000000000000000000" pitchFamily="2" charset="0"/>
                  <a:ea typeface="Roboto Light" panose="02000000000000000000" pitchFamily="2" charset="0"/>
                </a:rPr>
                <a:t>COVID-19 Ontology</a:t>
              </a:r>
            </a:p>
          </p:txBody>
        </p:sp>
      </p:grpSp>
      <p:sp>
        <p:nvSpPr>
          <p:cNvPr id="79" name="TextBox 78">
            <a:extLst>
              <a:ext uri="{FF2B5EF4-FFF2-40B4-BE49-F238E27FC236}">
                <a16:creationId xmlns:a16="http://schemas.microsoft.com/office/drawing/2014/main" id="{D4496DE8-B2C1-B961-D8D5-F6FDD7A501F1}"/>
              </a:ext>
            </a:extLst>
          </p:cNvPr>
          <p:cNvSpPr txBox="1"/>
          <p:nvPr/>
        </p:nvSpPr>
        <p:spPr>
          <a:xfrm>
            <a:off x="-14967" y="5858179"/>
            <a:ext cx="11937335" cy="1061829"/>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L. M. </a:t>
            </a:r>
            <a:r>
              <a:rPr lang="en-US" sz="900" dirty="0" err="1">
                <a:effectLst/>
                <a:latin typeface="Arial" panose="020B0604020202020204" pitchFamily="34" charset="0"/>
              </a:rPr>
              <a:t>Schriml</a:t>
            </a:r>
            <a:r>
              <a:rPr lang="en-US" sz="900" dirty="0">
                <a:effectLst/>
                <a:latin typeface="Arial" panose="020B0604020202020204" pitchFamily="34" charset="0"/>
              </a:rPr>
              <a:t>, C. </a:t>
            </a:r>
            <a:r>
              <a:rPr lang="en-US" sz="900" dirty="0" err="1">
                <a:effectLst/>
                <a:latin typeface="Arial" panose="020B0604020202020204" pitchFamily="34" charset="0"/>
              </a:rPr>
              <a:t>Arze</a:t>
            </a:r>
            <a:r>
              <a:rPr lang="en-US" sz="900" dirty="0">
                <a:effectLst/>
                <a:latin typeface="Arial" panose="020B0604020202020204" pitchFamily="34" charset="0"/>
              </a:rPr>
              <a:t>, S. </a:t>
            </a:r>
            <a:r>
              <a:rPr lang="en-US" sz="900" dirty="0" err="1">
                <a:effectLst/>
                <a:latin typeface="Arial" panose="020B0604020202020204" pitchFamily="34" charset="0"/>
              </a:rPr>
              <a:t>Nadendla</a:t>
            </a:r>
            <a:r>
              <a:rPr lang="en-US" sz="900" dirty="0">
                <a:effectLst/>
                <a:latin typeface="Arial" panose="020B0604020202020204" pitchFamily="34" charset="0"/>
              </a:rPr>
              <a:t>, Y.-W. W. Chang, M. </a:t>
            </a:r>
            <a:r>
              <a:rPr lang="en-US" sz="900" dirty="0" err="1">
                <a:effectLst/>
                <a:latin typeface="Arial" panose="020B0604020202020204" pitchFamily="34" charset="0"/>
              </a:rPr>
              <a:t>Mazaitis</a:t>
            </a:r>
            <a:r>
              <a:rPr lang="en-US" sz="900" dirty="0">
                <a:effectLst/>
                <a:latin typeface="Arial" panose="020B0604020202020204" pitchFamily="34" charset="0"/>
              </a:rPr>
              <a:t>, V. Felix, G. Feng, and W. A. Kibbe. Disease Ontology: a backbone for disease semantic integration. Nucleic acids research, 40(D1):D940–D946, 2012.</a:t>
            </a:r>
            <a:r>
              <a:rPr lang="en-US" sz="900" dirty="0">
                <a:latin typeface="Arial" panose="020B0604020202020204" pitchFamily="34" charset="0"/>
                <a:ea typeface="Roboto" panose="02000000000000000000" pitchFamily="2" charset="0"/>
                <a:cs typeface="Arial" panose="020B0604020202020204" pitchFamily="34" charset="0"/>
              </a:rPr>
              <a:t>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A. Sargsyan, A. T. </a:t>
            </a:r>
            <a:r>
              <a:rPr lang="en-US" sz="900" dirty="0" err="1">
                <a:effectLst/>
                <a:latin typeface="Arial" panose="020B0604020202020204" pitchFamily="34" charset="0"/>
              </a:rPr>
              <a:t>Kodamullil</a:t>
            </a:r>
            <a:r>
              <a:rPr lang="en-US" sz="900" dirty="0">
                <a:effectLst/>
                <a:latin typeface="Arial" panose="020B0604020202020204" pitchFamily="34" charset="0"/>
              </a:rPr>
              <a:t>, S. </a:t>
            </a:r>
            <a:r>
              <a:rPr lang="en-US" sz="900" dirty="0" err="1">
                <a:effectLst/>
                <a:latin typeface="Arial" panose="020B0604020202020204" pitchFamily="34" charset="0"/>
              </a:rPr>
              <a:t>Baksi</a:t>
            </a:r>
            <a:r>
              <a:rPr lang="en-US" sz="900" dirty="0">
                <a:effectLst/>
                <a:latin typeface="Arial" panose="020B0604020202020204" pitchFamily="34" charset="0"/>
              </a:rPr>
              <a:t>, J. </a:t>
            </a:r>
            <a:r>
              <a:rPr lang="en-US" sz="900" dirty="0" err="1">
                <a:effectLst/>
                <a:latin typeface="Arial" panose="020B0604020202020204" pitchFamily="34" charset="0"/>
              </a:rPr>
              <a:t>Darms</a:t>
            </a:r>
            <a:r>
              <a:rPr lang="en-US" sz="900" dirty="0">
                <a:effectLst/>
                <a:latin typeface="Arial" panose="020B0604020202020204" pitchFamily="34" charset="0"/>
              </a:rPr>
              <a:t>, S. Madan, S. Gebel, O. </a:t>
            </a:r>
            <a:r>
              <a:rPr lang="en-US" sz="900" dirty="0" err="1">
                <a:effectLst/>
                <a:latin typeface="Arial" panose="020B0604020202020204" pitchFamily="34" charset="0"/>
              </a:rPr>
              <a:t>Keminer</a:t>
            </a:r>
            <a:r>
              <a:rPr lang="en-US" sz="900" dirty="0">
                <a:effectLst/>
                <a:latin typeface="Arial" panose="020B0604020202020204" pitchFamily="34" charset="0"/>
              </a:rPr>
              <a:t>, G. M. Jose, H. </a:t>
            </a:r>
            <a:r>
              <a:rPr lang="en-US" sz="900" dirty="0" err="1">
                <a:effectLst/>
                <a:latin typeface="Arial" panose="020B0604020202020204" pitchFamily="34" charset="0"/>
              </a:rPr>
              <a:t>Balabin</a:t>
            </a:r>
            <a:r>
              <a:rPr lang="en-US" sz="900" dirty="0">
                <a:effectLst/>
                <a:latin typeface="Arial" panose="020B0604020202020204" pitchFamily="34" charset="0"/>
              </a:rPr>
              <a:t>, L. N. DeLong, et al. The COVID-19 ontology. Bioinformatics, 36(24):5703–5705, 2020.</a:t>
            </a:r>
            <a:r>
              <a:rPr lang="en-US" sz="900" dirty="0">
                <a:latin typeface="Arial" panose="020B0604020202020204" pitchFamily="34" charset="0"/>
                <a:ea typeface="Roboto" panose="02000000000000000000" pitchFamily="2" charset="0"/>
                <a:cs typeface="Arial" panose="020B0604020202020204" pitchFamily="34" charset="0"/>
              </a:rPr>
              <a:t>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S. </a:t>
            </a:r>
            <a:r>
              <a:rPr lang="en-US" sz="900" dirty="0" err="1">
                <a:effectLst/>
                <a:latin typeface="Arial" panose="020B0604020202020204" pitchFamily="34" charset="0"/>
              </a:rPr>
              <a:t>Ayvaz</a:t>
            </a:r>
            <a:r>
              <a:rPr lang="en-US" sz="900" dirty="0">
                <a:effectLst/>
                <a:latin typeface="Arial" panose="020B0604020202020204" pitchFamily="34" charset="0"/>
              </a:rPr>
              <a:t>, J. Horn, O. </a:t>
            </a:r>
            <a:r>
              <a:rPr lang="en-US" sz="900" dirty="0" err="1">
                <a:effectLst/>
                <a:latin typeface="Arial" panose="020B0604020202020204" pitchFamily="34" charset="0"/>
              </a:rPr>
              <a:t>Hassanzadeh</a:t>
            </a:r>
            <a:r>
              <a:rPr lang="en-US" sz="900" dirty="0">
                <a:effectLst/>
                <a:latin typeface="Arial" panose="020B0604020202020204" pitchFamily="34" charset="0"/>
              </a:rPr>
              <a:t>, Q. Zhu, J. Stan, N. P. </a:t>
            </a:r>
            <a:r>
              <a:rPr lang="en-US" sz="900" dirty="0" err="1">
                <a:effectLst/>
                <a:latin typeface="Arial" panose="020B0604020202020204" pitchFamily="34" charset="0"/>
              </a:rPr>
              <a:t>Tatonetti</a:t>
            </a:r>
            <a:r>
              <a:rPr lang="en-US" sz="900" dirty="0">
                <a:effectLst/>
                <a:latin typeface="Arial" panose="020B0604020202020204" pitchFamily="34" charset="0"/>
              </a:rPr>
              <a:t>, S. </a:t>
            </a:r>
            <a:r>
              <a:rPr lang="en-US" sz="900" dirty="0" err="1">
                <a:effectLst/>
                <a:latin typeface="Arial" panose="020B0604020202020204" pitchFamily="34" charset="0"/>
              </a:rPr>
              <a:t>Vilar</a:t>
            </a:r>
            <a:r>
              <a:rPr lang="en-US" sz="900" dirty="0">
                <a:effectLst/>
                <a:latin typeface="Arial" panose="020B0604020202020204" pitchFamily="34" charset="0"/>
              </a:rPr>
              <a:t>, M. </a:t>
            </a:r>
            <a:r>
              <a:rPr lang="en-US" sz="900" dirty="0" err="1">
                <a:effectLst/>
                <a:latin typeface="Arial" panose="020B0604020202020204" pitchFamily="34" charset="0"/>
              </a:rPr>
              <a:t>Brochhausen</a:t>
            </a:r>
            <a:r>
              <a:rPr lang="en-US" sz="900" dirty="0">
                <a:effectLst/>
                <a:latin typeface="Arial" panose="020B0604020202020204" pitchFamily="34" charset="0"/>
              </a:rPr>
              <a:t>, M. </a:t>
            </a:r>
            <a:r>
              <a:rPr lang="en-US" sz="900" dirty="0" err="1">
                <a:effectLst/>
                <a:latin typeface="Arial" panose="020B0604020202020204" pitchFamily="34" charset="0"/>
              </a:rPr>
              <a:t>Samwald</a:t>
            </a:r>
            <a:r>
              <a:rPr lang="en-US" sz="900" dirty="0">
                <a:effectLst/>
                <a:latin typeface="Arial" panose="020B0604020202020204" pitchFamily="34" charset="0"/>
              </a:rPr>
              <a:t>, M. </a:t>
            </a:r>
            <a:r>
              <a:rPr lang="en-US" sz="900" dirty="0" err="1">
                <a:effectLst/>
                <a:latin typeface="Arial" panose="020B0604020202020204" pitchFamily="34" charset="0"/>
              </a:rPr>
              <a:t>Rastegar-Mojarad</a:t>
            </a:r>
            <a:r>
              <a:rPr lang="en-US" sz="900" dirty="0">
                <a:effectLst/>
                <a:latin typeface="Arial" panose="020B0604020202020204" pitchFamily="34" charset="0"/>
              </a:rPr>
              <a:t>, et al. Toward a complete dataset of drug–drug interaction information from publicly available sources. Journal of biomedical informatics, 55:206–217, 2015.</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X. A. Zhang, A. Yates, N. </a:t>
            </a:r>
            <a:r>
              <a:rPr lang="en-US" sz="900" dirty="0" err="1">
                <a:effectLst/>
                <a:latin typeface="Arial" panose="020B0604020202020204" pitchFamily="34" charset="0"/>
              </a:rPr>
              <a:t>Vasilevsky</a:t>
            </a:r>
            <a:r>
              <a:rPr lang="en-US" sz="900" dirty="0">
                <a:effectLst/>
                <a:latin typeface="Arial" panose="020B0604020202020204" pitchFamily="34" charset="0"/>
              </a:rPr>
              <a:t>, J. </a:t>
            </a:r>
            <a:r>
              <a:rPr lang="en-US" sz="900" dirty="0" err="1">
                <a:effectLst/>
                <a:latin typeface="Arial" panose="020B0604020202020204" pitchFamily="34" charset="0"/>
              </a:rPr>
              <a:t>Gourdine</a:t>
            </a:r>
            <a:r>
              <a:rPr lang="en-US" sz="900" dirty="0">
                <a:effectLst/>
                <a:latin typeface="Arial" panose="020B0604020202020204" pitchFamily="34" charset="0"/>
              </a:rPr>
              <a:t>, T. J. Callahan, L. C. Carmody, D. </a:t>
            </a:r>
            <a:r>
              <a:rPr lang="en-US" sz="900" dirty="0" err="1">
                <a:effectLst/>
                <a:latin typeface="Arial" panose="020B0604020202020204" pitchFamily="34" charset="0"/>
              </a:rPr>
              <a:t>Danis</a:t>
            </a:r>
            <a:r>
              <a:rPr lang="en-US" sz="900" dirty="0">
                <a:effectLst/>
                <a:latin typeface="Arial" panose="020B0604020202020204" pitchFamily="34" charset="0"/>
              </a:rPr>
              <a:t>, M. P. </a:t>
            </a:r>
            <a:r>
              <a:rPr lang="en-US" sz="900" dirty="0" err="1">
                <a:effectLst/>
                <a:latin typeface="Arial" panose="020B0604020202020204" pitchFamily="34" charset="0"/>
              </a:rPr>
              <a:t>Joachimiak</a:t>
            </a:r>
            <a:r>
              <a:rPr lang="en-US" sz="900" dirty="0">
                <a:effectLst/>
                <a:latin typeface="Arial" panose="020B0604020202020204" pitchFamily="34" charset="0"/>
              </a:rPr>
              <a:t>, V. </a:t>
            </a:r>
            <a:r>
              <a:rPr lang="en-US" sz="900" dirty="0" err="1">
                <a:effectLst/>
                <a:latin typeface="Arial" panose="020B0604020202020204" pitchFamily="34" charset="0"/>
              </a:rPr>
              <a:t>Ravanmehr</a:t>
            </a:r>
            <a:r>
              <a:rPr lang="en-US" sz="900" dirty="0">
                <a:effectLst/>
                <a:latin typeface="Arial" panose="020B0604020202020204" pitchFamily="34" charset="0"/>
              </a:rPr>
              <a:t>, E. R. Pfaff, et al. Semantic integration of clinical laboratory tests from electronic health records for deep phenotyping and biomarker discovery. NPJ digital medicine, 2(1):1–9, 2019.</a:t>
            </a:r>
            <a:endParaRPr lang="en-US" sz="9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40589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69</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5843639"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Normalization</a:t>
            </a:r>
          </a:p>
        </p:txBody>
      </p:sp>
      <p:sp>
        <p:nvSpPr>
          <p:cNvPr id="41" name="TextBox 40">
            <a:extLst>
              <a:ext uri="{FF2B5EF4-FFF2-40B4-BE49-F238E27FC236}">
                <a16:creationId xmlns:a16="http://schemas.microsoft.com/office/drawing/2014/main" id="{A8235CAF-BEE2-5893-8E94-1BEF306E237B}"/>
              </a:ext>
            </a:extLst>
          </p:cNvPr>
          <p:cNvSpPr txBox="1"/>
          <p:nvPr/>
        </p:nvSpPr>
        <p:spPr>
          <a:xfrm>
            <a:off x="838515" y="1909106"/>
            <a:ext cx="7097624" cy="332398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Non-lab related concepts (e.g., conditions, procedures) normalized using wrapper around MetaMapLite.</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Semantic types likely erroneous or unhelpful for query generation ignored.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For example, condition concepts limited to only concepts of semantic types “Diseases and Syndromes”, “Signs and Symptoms”, etc.</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Labs normalized using a BERT for sequence classification model trained on ~200 commonly used labs at UW</a:t>
            </a:r>
          </a:p>
        </p:txBody>
      </p:sp>
      <p:sp>
        <p:nvSpPr>
          <p:cNvPr id="79" name="TextBox 78">
            <a:extLst>
              <a:ext uri="{FF2B5EF4-FFF2-40B4-BE49-F238E27FC236}">
                <a16:creationId xmlns:a16="http://schemas.microsoft.com/office/drawing/2014/main" id="{D4496DE8-B2C1-B961-D8D5-F6FDD7A501F1}"/>
              </a:ext>
            </a:extLst>
          </p:cNvPr>
          <p:cNvSpPr txBox="1"/>
          <p:nvPr/>
        </p:nvSpPr>
        <p:spPr>
          <a:xfrm>
            <a:off x="0" y="6299774"/>
            <a:ext cx="11937335" cy="5078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err="1">
                <a:latin typeface="Arial" panose="020B0604020202020204" pitchFamily="34" charset="0"/>
                <a:cs typeface="Arial" panose="020B0604020202020204" pitchFamily="34" charset="0"/>
              </a:rPr>
              <a:t>Demner-Fushman</a:t>
            </a:r>
            <a:r>
              <a:rPr lang="en-US" sz="900" dirty="0">
                <a:latin typeface="Arial" panose="020B0604020202020204" pitchFamily="34" charset="0"/>
                <a:cs typeface="Arial" panose="020B0604020202020204" pitchFamily="34" charset="0"/>
              </a:rPr>
              <a:t>, Dina, Willie J. Rogers, and Alan R. Aronson. "MetaMap Lite: an evaluation of a new Java implementation of MetaMap." </a:t>
            </a:r>
            <a:r>
              <a:rPr lang="en-US" sz="900" i="1" dirty="0">
                <a:latin typeface="Arial" panose="020B0604020202020204" pitchFamily="34" charset="0"/>
                <a:cs typeface="Arial" panose="020B0604020202020204" pitchFamily="34" charset="0"/>
              </a:rPr>
              <a:t>Journal of the American Medical Informatics Association</a:t>
            </a:r>
            <a:r>
              <a:rPr lang="en-US" sz="900" dirty="0">
                <a:latin typeface="Arial" panose="020B0604020202020204" pitchFamily="34" charset="0"/>
                <a:cs typeface="Arial" panose="020B0604020202020204" pitchFamily="34" charset="0"/>
              </a:rPr>
              <a:t> 24.4 (2017): 841-844.</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J. Devlin, M.-W. Chang, K. Lee, and K. Toutanova. Bert: Pre-training of deep bidirectional trans- formers for language understanding. </a:t>
            </a:r>
            <a:r>
              <a:rPr lang="en-US" sz="900" dirty="0" err="1">
                <a:effectLst/>
                <a:latin typeface="Arial" panose="020B0604020202020204" pitchFamily="34" charset="0"/>
              </a:rPr>
              <a:t>arXiv</a:t>
            </a:r>
            <a:r>
              <a:rPr lang="en-US" sz="900" dirty="0">
                <a:effectLst/>
                <a:latin typeface="Arial" panose="020B0604020202020204" pitchFamily="34" charset="0"/>
              </a:rPr>
              <a:t> preprint arXiv:1810.04805, 2018.</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5" name="Group 4">
            <a:extLst>
              <a:ext uri="{FF2B5EF4-FFF2-40B4-BE49-F238E27FC236}">
                <a16:creationId xmlns:a16="http://schemas.microsoft.com/office/drawing/2014/main" id="{E53B7572-EAB6-DC6E-6FFB-7D7AC6A27480}"/>
              </a:ext>
            </a:extLst>
          </p:cNvPr>
          <p:cNvGrpSpPr/>
          <p:nvPr/>
        </p:nvGrpSpPr>
        <p:grpSpPr>
          <a:xfrm>
            <a:off x="9267547" y="2070748"/>
            <a:ext cx="2077280" cy="927632"/>
            <a:chOff x="8418431" y="3097540"/>
            <a:chExt cx="2077280" cy="927632"/>
          </a:xfrm>
        </p:grpSpPr>
        <p:sp>
          <p:nvSpPr>
            <p:cNvPr id="7" name="TextBox 6">
              <a:extLst>
                <a:ext uri="{FF2B5EF4-FFF2-40B4-BE49-F238E27FC236}">
                  <a16:creationId xmlns:a16="http://schemas.microsoft.com/office/drawing/2014/main" id="{284875AC-6EA3-2AC5-B26C-27CD4809BE41}"/>
                </a:ext>
              </a:extLst>
            </p:cNvPr>
            <p:cNvSpPr txBox="1"/>
            <p:nvPr/>
          </p:nvSpPr>
          <p:spPr>
            <a:xfrm>
              <a:off x="8650997" y="3097540"/>
              <a:ext cx="1603324"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Normalization</a:t>
              </a:r>
            </a:p>
          </p:txBody>
        </p:sp>
        <p:sp>
          <p:nvSpPr>
            <p:cNvPr id="8" name="Rounded Rectangle 7">
              <a:extLst>
                <a:ext uri="{FF2B5EF4-FFF2-40B4-BE49-F238E27FC236}">
                  <a16:creationId xmlns:a16="http://schemas.microsoft.com/office/drawing/2014/main" id="{26F3590E-A0F3-C4EA-8BD5-88C27D59ED5C}"/>
                </a:ext>
              </a:extLst>
            </p:cNvPr>
            <p:cNvSpPr/>
            <p:nvPr/>
          </p:nvSpPr>
          <p:spPr>
            <a:xfrm>
              <a:off x="8418431" y="3444496"/>
              <a:ext cx="2077280" cy="580676"/>
            </a:xfrm>
            <a:prstGeom prst="roundRect">
              <a:avLst/>
            </a:prstGeom>
            <a:solidFill>
              <a:srgbClr val="ED7D31">
                <a:alpha val="5098"/>
              </a:srgbClr>
            </a:solid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60EDC5-0730-F148-3FD2-C83F64EBA33B}"/>
                </a:ext>
              </a:extLst>
            </p:cNvPr>
            <p:cNvSpPr txBox="1"/>
            <p:nvPr/>
          </p:nvSpPr>
          <p:spPr>
            <a:xfrm>
              <a:off x="8460205" y="3479158"/>
              <a:ext cx="99738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MetaMapLite</a:t>
              </a:r>
            </a:p>
          </p:txBody>
        </p:sp>
        <p:sp>
          <p:nvSpPr>
            <p:cNvPr id="10" name="TextBox 9">
              <a:extLst>
                <a:ext uri="{FF2B5EF4-FFF2-40B4-BE49-F238E27FC236}">
                  <a16:creationId xmlns:a16="http://schemas.microsoft.com/office/drawing/2014/main" id="{33A342C8-7B18-68A4-A98E-1D19C215217E}"/>
                </a:ext>
              </a:extLst>
            </p:cNvPr>
            <p:cNvSpPr txBox="1"/>
            <p:nvPr/>
          </p:nvSpPr>
          <p:spPr>
            <a:xfrm>
              <a:off x="9514471" y="3481776"/>
              <a:ext cx="950901"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 (Labs)</a:t>
              </a:r>
            </a:p>
          </p:txBody>
        </p:sp>
        <p:sp>
          <p:nvSpPr>
            <p:cNvPr id="11" name="Rounded Rectangle 10">
              <a:extLst>
                <a:ext uri="{FF2B5EF4-FFF2-40B4-BE49-F238E27FC236}">
                  <a16:creationId xmlns:a16="http://schemas.microsoft.com/office/drawing/2014/main" id="{51ADCD41-825D-C76E-EC51-764760D8D484}"/>
                </a:ext>
              </a:extLst>
            </p:cNvPr>
            <p:cNvSpPr/>
            <p:nvPr/>
          </p:nvSpPr>
          <p:spPr>
            <a:xfrm>
              <a:off x="8692772" y="3724840"/>
              <a:ext cx="465970" cy="229770"/>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Java</a:t>
              </a:r>
            </a:p>
          </p:txBody>
        </p:sp>
        <p:sp>
          <p:nvSpPr>
            <p:cNvPr id="12" name="Rounded Rectangle 11">
              <a:extLst>
                <a:ext uri="{FF2B5EF4-FFF2-40B4-BE49-F238E27FC236}">
                  <a16:creationId xmlns:a16="http://schemas.microsoft.com/office/drawing/2014/main" id="{623E30F5-F949-302B-80A6-441EBD38305D}"/>
                </a:ext>
              </a:extLst>
            </p:cNvPr>
            <p:cNvSpPr/>
            <p:nvPr/>
          </p:nvSpPr>
          <p:spPr>
            <a:xfrm>
              <a:off x="9711858" y="3743386"/>
              <a:ext cx="569377" cy="211224"/>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14" name="TextBox 13">
            <a:extLst>
              <a:ext uri="{FF2B5EF4-FFF2-40B4-BE49-F238E27FC236}">
                <a16:creationId xmlns:a16="http://schemas.microsoft.com/office/drawing/2014/main" id="{DAA9D9D1-9500-1B53-3E85-00DA68311EE8}"/>
              </a:ext>
            </a:extLst>
          </p:cNvPr>
          <p:cNvSpPr txBox="1"/>
          <p:nvPr/>
        </p:nvSpPr>
        <p:spPr>
          <a:xfrm>
            <a:off x="9170774" y="3429000"/>
            <a:ext cx="2385626" cy="369332"/>
          </a:xfrm>
          <a:prstGeom prst="rect">
            <a:avLst/>
          </a:prstGeom>
          <a:noFill/>
        </p:spPr>
        <p:txBody>
          <a:bodyPr wrap="square">
            <a:spAutoFit/>
          </a:bodyPr>
          <a:lstStyle/>
          <a:p>
            <a:r>
              <a:rPr lang="en-US" sz="1800" dirty="0">
                <a:solidFill>
                  <a:srgbClr val="EEB1DC"/>
                </a:solidFill>
                <a:latin typeface="Consolas" panose="020B0609020204030204" pitchFamily="49" charset="0"/>
                <a:cs typeface="Consolas" panose="020B0609020204030204" pitchFamily="49" charset="0"/>
              </a:rPr>
              <a:t>drug</a:t>
            </a:r>
            <a:r>
              <a:rPr lang="en-US" sz="1800" dirty="0">
                <a:solidFill>
                  <a:schemeClr val="bg1">
                    <a:lumMod val="65000"/>
                  </a:schemeClr>
                </a:solidFill>
                <a:latin typeface="Consolas" panose="020B0609020204030204" pitchFamily="49" charset="0"/>
                <a:cs typeface="Consolas" panose="020B0609020204030204" pitchFamily="49" charset="0"/>
              </a:rPr>
              <a:t>(</a:t>
            </a:r>
            <a:r>
              <a:rPr lang="en-US" sz="1800" dirty="0">
                <a:solidFill>
                  <a:srgbClr val="C00000"/>
                </a:solidFill>
                <a:latin typeface="Consolas" panose="020B0609020204030204" pitchFamily="49" charset="0"/>
                <a:cs typeface="Consolas" panose="020B0609020204030204" pitchFamily="49" charset="0"/>
              </a:rPr>
              <a:t>“metformin”</a:t>
            </a:r>
            <a:r>
              <a:rPr lang="en-US" sz="1800" dirty="0">
                <a:solidFill>
                  <a:schemeClr val="bg1">
                    <a:lumMod val="65000"/>
                  </a:schemeClr>
                </a:solidFill>
                <a:latin typeface="Consolas" panose="020B0609020204030204" pitchFamily="49" charset="0"/>
                <a:cs typeface="Consolas" panose="020B0609020204030204" pitchFamily="49" charset="0"/>
              </a:rPr>
              <a:t>)</a:t>
            </a:r>
            <a:endParaRPr lang="en-US" dirty="0"/>
          </a:p>
        </p:txBody>
      </p:sp>
      <p:sp>
        <p:nvSpPr>
          <p:cNvPr id="16" name="TextBox 15">
            <a:extLst>
              <a:ext uri="{FF2B5EF4-FFF2-40B4-BE49-F238E27FC236}">
                <a16:creationId xmlns:a16="http://schemas.microsoft.com/office/drawing/2014/main" id="{98ED2050-F159-26AA-BD5D-D1D42EFFB048}"/>
              </a:ext>
            </a:extLst>
          </p:cNvPr>
          <p:cNvSpPr txBox="1"/>
          <p:nvPr/>
        </p:nvSpPr>
        <p:spPr>
          <a:xfrm>
            <a:off x="9342813" y="4044286"/>
            <a:ext cx="1971675" cy="369332"/>
          </a:xfrm>
          <a:prstGeom prst="rect">
            <a:avLst/>
          </a:prstGeom>
          <a:noFill/>
        </p:spPr>
        <p:txBody>
          <a:bodyPr wrap="square">
            <a:spAutoFit/>
          </a:bodyPr>
          <a:lstStyle/>
          <a:p>
            <a:r>
              <a:rPr lang="en-US" sz="1800" dirty="0">
                <a:solidFill>
                  <a:schemeClr val="accent5">
                    <a:lumMod val="75000"/>
                  </a:schemeClr>
                </a:solidFill>
                <a:latin typeface="Consolas" panose="020B0609020204030204" pitchFamily="49" charset="0"/>
                <a:cs typeface="Consolas" panose="020B0609020204030204" pitchFamily="49" charset="0"/>
              </a:rPr>
              <a:t>CUI: C0025598</a:t>
            </a:r>
            <a:endParaRPr lang="en-US" dirty="0"/>
          </a:p>
        </p:txBody>
      </p:sp>
      <p:sp>
        <p:nvSpPr>
          <p:cNvPr id="17" name="Down Arrow 16">
            <a:extLst>
              <a:ext uri="{FF2B5EF4-FFF2-40B4-BE49-F238E27FC236}">
                <a16:creationId xmlns:a16="http://schemas.microsoft.com/office/drawing/2014/main" id="{B8AD6432-4F91-B36A-5260-97A82AF6D267}"/>
              </a:ext>
            </a:extLst>
          </p:cNvPr>
          <p:cNvSpPr/>
          <p:nvPr/>
        </p:nvSpPr>
        <p:spPr>
          <a:xfrm>
            <a:off x="10138713" y="3798332"/>
            <a:ext cx="254977" cy="266486"/>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3256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7</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4" y="1743302"/>
            <a:ext cx="8085282" cy="307776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Computer software cannot solve all challenges related to clinical trials.</a:t>
            </a:r>
          </a:p>
          <a:p>
            <a:pPr marL="285750"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However, can (sometimes) significantly reduce manual workloads and save time and costs in study recruitment.</a:t>
            </a:r>
          </a:p>
          <a:p>
            <a:pPr marL="285750"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Existing cohort discovery tools can be used by manually translating free-text eligibility criteria into database queries.</a:t>
            </a:r>
          </a:p>
          <a:p>
            <a:pPr marL="285750"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99056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Recruitment and (Cohort Discovery) Software</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2C9279B6-E15D-944C-FF89-CF5DAF5CFA37}"/>
              </a:ext>
            </a:extLst>
          </p:cNvPr>
          <p:cNvSpPr txBox="1"/>
          <p:nvPr/>
        </p:nvSpPr>
        <p:spPr>
          <a:xfrm>
            <a:off x="-37160" y="6200562"/>
            <a:ext cx="12192000" cy="646331"/>
          </a:xfrm>
          <a:prstGeom prst="rect">
            <a:avLst/>
          </a:prstGeom>
          <a:noFill/>
        </p:spPr>
        <p:txBody>
          <a:bodyPr wrap="square" rtlCol="0">
            <a:spAutoFit/>
          </a:bodyPr>
          <a:lstStyle/>
          <a:p>
            <a:r>
              <a:rPr lang="en-US" sz="900" dirty="0">
                <a:latin typeface="Roboto" panose="02000000000000000000" pitchFamily="2" charset="0"/>
                <a:ea typeface="Roboto" panose="02000000000000000000" pitchFamily="2" charset="0"/>
              </a:rPr>
              <a:t>Sources: </a:t>
            </a:r>
          </a:p>
          <a:p>
            <a:r>
              <a:rPr lang="en-US" sz="900" dirty="0">
                <a:latin typeface="Roboto" panose="02000000000000000000" pitchFamily="2" charset="0"/>
                <a:ea typeface="Roboto" panose="02000000000000000000" pitchFamily="2" charset="0"/>
              </a:rPr>
              <a:t>  -Johnson, Emilie K., et al. "Use of the i2b2 research query tool to conduct a matched case–control clinical research study: advantages, disadvantages and methodological considerations." BMC medical research methodology 14.1 (2014):</a:t>
            </a:r>
            <a:br>
              <a:rPr lang="en-US" sz="900" dirty="0">
                <a:latin typeface="Roboto" panose="02000000000000000000" pitchFamily="2" charset="0"/>
                <a:ea typeface="Roboto" panose="02000000000000000000" pitchFamily="2" charset="0"/>
              </a:rPr>
            </a:br>
            <a:r>
              <a:rPr lang="en-US" sz="900" dirty="0">
                <a:latin typeface="Roboto" panose="02000000000000000000" pitchFamily="2" charset="0"/>
                <a:ea typeface="Roboto" panose="02000000000000000000" pitchFamily="2" charset="0"/>
              </a:rPr>
              <a:t>  -</a:t>
            </a:r>
            <a:r>
              <a:rPr lang="en-US" sz="900" dirty="0">
                <a:effectLst/>
                <a:latin typeface="Roboto" panose="02000000000000000000" pitchFamily="2" charset="0"/>
                <a:ea typeface="Roboto" panose="02000000000000000000" pitchFamily="2" charset="0"/>
              </a:rPr>
              <a:t>L. Penberthy, R. Brown, F. Puma, and B. </a:t>
            </a:r>
            <a:r>
              <a:rPr lang="en-US" sz="900" dirty="0" err="1">
                <a:effectLst/>
                <a:latin typeface="Roboto" panose="02000000000000000000" pitchFamily="2" charset="0"/>
                <a:ea typeface="Roboto" panose="02000000000000000000" pitchFamily="2" charset="0"/>
              </a:rPr>
              <a:t>Dahman</a:t>
            </a:r>
            <a:r>
              <a:rPr lang="en-US" sz="900" dirty="0">
                <a:effectLst/>
                <a:latin typeface="Roboto" panose="02000000000000000000" pitchFamily="2" charset="0"/>
                <a:ea typeface="Roboto" panose="02000000000000000000" pitchFamily="2" charset="0"/>
              </a:rPr>
              <a:t>. Automated matching software for clinical trials eligibility: measuring efficiency and flexibility. Contemporary clinical trials, 31(3):207–217, 2010.</a:t>
            </a:r>
          </a:p>
          <a:p>
            <a:r>
              <a:rPr lang="en-US" sz="900" dirty="0">
                <a:latin typeface="Roboto" panose="02000000000000000000" pitchFamily="2" charset="0"/>
                <a:ea typeface="Roboto" panose="02000000000000000000" pitchFamily="2" charset="0"/>
              </a:rPr>
              <a:t>  -</a:t>
            </a:r>
            <a:r>
              <a:rPr lang="en-US" sz="900" dirty="0">
                <a:effectLst/>
                <a:latin typeface="Roboto" panose="02000000000000000000" pitchFamily="2" charset="0"/>
                <a:ea typeface="Roboto" panose="02000000000000000000" pitchFamily="2" charset="0"/>
              </a:rPr>
              <a:t>S. R. Thadani, C. Weng, J. T. Bigger, J. F. </a:t>
            </a:r>
            <a:r>
              <a:rPr lang="en-US" sz="900" dirty="0" err="1">
                <a:effectLst/>
                <a:latin typeface="Roboto" panose="02000000000000000000" pitchFamily="2" charset="0"/>
                <a:ea typeface="Roboto" panose="02000000000000000000" pitchFamily="2" charset="0"/>
              </a:rPr>
              <a:t>Ennever</a:t>
            </a:r>
            <a:r>
              <a:rPr lang="en-US" sz="900" dirty="0">
                <a:effectLst/>
                <a:latin typeface="Roboto" panose="02000000000000000000" pitchFamily="2" charset="0"/>
                <a:ea typeface="Roboto" panose="02000000000000000000" pitchFamily="2" charset="0"/>
              </a:rPr>
              <a:t>, and D. </a:t>
            </a:r>
            <a:r>
              <a:rPr lang="en-US" sz="900" dirty="0" err="1">
                <a:effectLst/>
                <a:latin typeface="Roboto" panose="02000000000000000000" pitchFamily="2" charset="0"/>
                <a:ea typeface="Roboto" panose="02000000000000000000" pitchFamily="2" charset="0"/>
              </a:rPr>
              <a:t>Wajngurt</a:t>
            </a:r>
            <a:r>
              <a:rPr lang="en-US" sz="900" dirty="0">
                <a:effectLst/>
                <a:latin typeface="Roboto" panose="02000000000000000000" pitchFamily="2" charset="0"/>
                <a:ea typeface="Roboto" panose="02000000000000000000" pitchFamily="2" charset="0"/>
              </a:rPr>
              <a:t>. Electronic screening improves efficiency in clinical trial recruitment. Journal of the American Medical Informatics Association, 16(6):869–873, 2009.</a:t>
            </a:r>
            <a:endParaRPr lang="en-US" sz="900"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3F5EDBA0-3A23-77FF-A638-5C16CD407107}"/>
              </a:ext>
            </a:extLst>
          </p:cNvPr>
          <p:cNvPicPr>
            <a:picLocks noChangeAspect="1"/>
          </p:cNvPicPr>
          <p:nvPr/>
        </p:nvPicPr>
        <p:blipFill>
          <a:blip r:embed="rId3"/>
          <a:stretch>
            <a:fillRect/>
          </a:stretch>
        </p:blipFill>
        <p:spPr>
          <a:xfrm>
            <a:off x="3521179" y="3957108"/>
            <a:ext cx="5149641" cy="1747965"/>
          </a:xfrm>
          <a:prstGeom prst="rect">
            <a:avLst/>
          </a:prstGeom>
        </p:spPr>
      </p:pic>
      <p:sp>
        <p:nvSpPr>
          <p:cNvPr id="6" name="TextBox 5">
            <a:extLst>
              <a:ext uri="{FF2B5EF4-FFF2-40B4-BE49-F238E27FC236}">
                <a16:creationId xmlns:a16="http://schemas.microsoft.com/office/drawing/2014/main" id="{4E057BD9-31B2-38B6-1D45-72EFB524D56E}"/>
              </a:ext>
            </a:extLst>
          </p:cNvPr>
          <p:cNvSpPr txBox="1"/>
          <p:nvPr/>
        </p:nvSpPr>
        <p:spPr>
          <a:xfrm>
            <a:off x="3537159" y="5705073"/>
            <a:ext cx="5043363" cy="261610"/>
          </a:xfrm>
          <a:prstGeom prst="rect">
            <a:avLst/>
          </a:prstGeom>
          <a:noFill/>
        </p:spPr>
        <p:txBody>
          <a:bodyPr wrap="square" rtlCol="0">
            <a:spAutoFit/>
          </a:bodyPr>
          <a:lstStyle/>
          <a:p>
            <a:r>
              <a:rPr lang="en-US" sz="1100" dirty="0">
                <a:latin typeface="Roboto Light" panose="02000000000000000000" pitchFamily="2" charset="0"/>
                <a:ea typeface="Roboto Light" panose="02000000000000000000" pitchFamily="2" charset="0"/>
              </a:rPr>
              <a:t>Example Leaf query.</a:t>
            </a:r>
          </a:p>
        </p:txBody>
      </p:sp>
      <p:sp>
        <p:nvSpPr>
          <p:cNvPr id="7" name="TextBox 6">
            <a:extLst>
              <a:ext uri="{FF2B5EF4-FFF2-40B4-BE49-F238E27FC236}">
                <a16:creationId xmlns:a16="http://schemas.microsoft.com/office/drawing/2014/main" id="{ED1B5B5D-8E0D-4E64-9B4E-D6112250804E}"/>
              </a:ext>
            </a:extLst>
          </p:cNvPr>
          <p:cNvSpPr txBox="1"/>
          <p:nvPr/>
        </p:nvSpPr>
        <p:spPr>
          <a:xfrm>
            <a:off x="192340" y="4613939"/>
            <a:ext cx="2846036" cy="646331"/>
          </a:xfrm>
          <a:prstGeom prst="rect">
            <a:avLst/>
          </a:prstGeom>
          <a:noFill/>
        </p:spPr>
        <p:txBody>
          <a:bodyPr wrap="none" rtlCol="0">
            <a:spAutoFit/>
          </a:bodyPr>
          <a:lstStyle/>
          <a:p>
            <a:r>
              <a:rPr lang="en-US" i="1" dirty="0">
                <a:cs typeface="Consolas" panose="020B0609020204030204" pitchFamily="49" charset="0"/>
              </a:rPr>
              <a:t>“- At least 2 A1c tests &gt; 6.5%</a:t>
            </a:r>
          </a:p>
          <a:p>
            <a:r>
              <a:rPr lang="en-US" i="1" dirty="0">
                <a:cs typeface="Consolas" panose="020B0609020204030204" pitchFamily="49" charset="0"/>
              </a:rPr>
              <a:t> - 65+ y/o”</a:t>
            </a:r>
          </a:p>
        </p:txBody>
      </p:sp>
      <p:sp>
        <p:nvSpPr>
          <p:cNvPr id="8" name="Right Arrow 7">
            <a:extLst>
              <a:ext uri="{FF2B5EF4-FFF2-40B4-BE49-F238E27FC236}">
                <a16:creationId xmlns:a16="http://schemas.microsoft.com/office/drawing/2014/main" id="{FA2A3EA5-F366-1428-60B7-495DCBFDDE4A}"/>
              </a:ext>
            </a:extLst>
          </p:cNvPr>
          <p:cNvSpPr/>
          <p:nvPr/>
        </p:nvSpPr>
        <p:spPr>
          <a:xfrm>
            <a:off x="3172199" y="4684787"/>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7CED25C1-DFF7-7992-A9C0-7EAC38627B95}"/>
              </a:ext>
            </a:extLst>
          </p:cNvPr>
          <p:cNvSpPr/>
          <p:nvPr/>
        </p:nvSpPr>
        <p:spPr>
          <a:xfrm>
            <a:off x="8771791" y="4694809"/>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63C1B6B-8867-FB34-9FD3-CBCC9AC0201D}"/>
              </a:ext>
            </a:extLst>
          </p:cNvPr>
          <p:cNvSpPr txBox="1"/>
          <p:nvPr/>
        </p:nvSpPr>
        <p:spPr>
          <a:xfrm>
            <a:off x="9153623" y="4600257"/>
            <a:ext cx="3111646" cy="461665"/>
          </a:xfrm>
          <a:prstGeom prst="rect">
            <a:avLst/>
          </a:prstGeom>
          <a:noFill/>
        </p:spPr>
        <p:txBody>
          <a:bodyPr wrap="square" rtlCol="0">
            <a:spAutoFit/>
          </a:bodyPr>
          <a:lstStyle/>
          <a:p>
            <a:r>
              <a:rPr lang="en-US" sz="2400" dirty="0">
                <a:latin typeface="Roboto Light" panose="02000000000000000000" pitchFamily="2" charset="0"/>
                <a:ea typeface="Roboto Light" panose="02000000000000000000" pitchFamily="2" charset="0"/>
              </a:rPr>
              <a:t>2,273 patients found</a:t>
            </a:r>
          </a:p>
        </p:txBody>
      </p:sp>
    </p:spTree>
    <p:extLst>
      <p:ext uri="{BB962C8B-B14F-4D97-AF65-F5344CB8AC3E}">
        <p14:creationId xmlns:p14="http://schemas.microsoft.com/office/powerpoint/2010/main" val="2979830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70</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41" name="TextBox 40">
            <a:extLst>
              <a:ext uri="{FF2B5EF4-FFF2-40B4-BE49-F238E27FC236}">
                <a16:creationId xmlns:a16="http://schemas.microsoft.com/office/drawing/2014/main" id="{A8235CAF-BEE2-5893-8E94-1BEF306E237B}"/>
              </a:ext>
            </a:extLst>
          </p:cNvPr>
          <p:cNvSpPr txBox="1"/>
          <p:nvPr/>
        </p:nvSpPr>
        <p:spPr>
          <a:xfrm>
            <a:off x="838515" y="1909106"/>
            <a:ext cx="5039411" cy="317009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Logical forms are a database schema-agnostic representation of eligibility criteria logic.</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We map logical forms to a ”</a:t>
            </a:r>
            <a:r>
              <a:rPr lang="en-US" sz="2000" dirty="0">
                <a:solidFill>
                  <a:schemeClr val="accent6"/>
                </a:solidFill>
                <a:latin typeface="Roboto Light" panose="02000000000000000000" pitchFamily="2" charset="0"/>
                <a:ea typeface="Roboto Light" panose="02000000000000000000" pitchFamily="2" charset="0"/>
              </a:rPr>
              <a:t>Semantic Metadata Mapping</a:t>
            </a:r>
            <a:r>
              <a:rPr lang="en-US" sz="2000" dirty="0">
                <a:latin typeface="Roboto Light" panose="02000000000000000000" pitchFamily="2" charset="0"/>
                <a:ea typeface="Roboto Light" panose="02000000000000000000" pitchFamily="2" charset="0"/>
              </a:rPr>
              <a:t>”, or “</a:t>
            </a:r>
            <a:r>
              <a:rPr lang="en-US" sz="2000" dirty="0">
                <a:solidFill>
                  <a:schemeClr val="accent6"/>
                </a:solidFill>
                <a:latin typeface="Roboto Light" panose="02000000000000000000" pitchFamily="2" charset="0"/>
                <a:ea typeface="Roboto Light" panose="02000000000000000000" pitchFamily="2" charset="0"/>
              </a:rPr>
              <a:t>SMM</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Machine-readable “tagging” system for mapping database tables, columns, and records to their ”meaning”, using UMLS concepts. </a:t>
            </a:r>
          </a:p>
        </p:txBody>
      </p:sp>
      <p:graphicFrame>
        <p:nvGraphicFramePr>
          <p:cNvPr id="3" name="Table 2">
            <a:extLst>
              <a:ext uri="{FF2B5EF4-FFF2-40B4-BE49-F238E27FC236}">
                <a16:creationId xmlns:a16="http://schemas.microsoft.com/office/drawing/2014/main" id="{40A5A15A-808F-9AC5-EBAC-079F09E5486D}"/>
              </a:ext>
            </a:extLst>
          </p:cNvPr>
          <p:cNvGraphicFramePr>
            <a:graphicFrameLocks noGrp="1"/>
          </p:cNvGraphicFramePr>
          <p:nvPr>
            <p:extLst>
              <p:ext uri="{D42A27DB-BD31-4B8C-83A1-F6EECF244321}">
                <p14:modId xmlns:p14="http://schemas.microsoft.com/office/powerpoint/2010/main" val="2905186783"/>
              </p:ext>
            </p:extLst>
          </p:nvPr>
        </p:nvGraphicFramePr>
        <p:xfrm>
          <a:off x="6982780" y="3375430"/>
          <a:ext cx="4813705" cy="1215165"/>
        </p:xfrm>
        <a:graphic>
          <a:graphicData uri="http://schemas.openxmlformats.org/drawingml/2006/table">
            <a:tbl>
              <a:tblPr firstRow="1" bandRow="1">
                <a:tableStyleId>{5C22544A-7EE6-4342-B048-85BDC9FD1C3A}</a:tableStyleId>
              </a:tblPr>
              <a:tblGrid>
                <a:gridCol w="1377480">
                  <a:extLst>
                    <a:ext uri="{9D8B030D-6E8A-4147-A177-3AD203B41FA5}">
                      <a16:colId xmlns:a16="http://schemas.microsoft.com/office/drawing/2014/main" val="228471056"/>
                    </a:ext>
                  </a:extLst>
                </a:gridCol>
                <a:gridCol w="1541819">
                  <a:extLst>
                    <a:ext uri="{9D8B030D-6E8A-4147-A177-3AD203B41FA5}">
                      <a16:colId xmlns:a16="http://schemas.microsoft.com/office/drawing/2014/main" val="1648522837"/>
                    </a:ext>
                  </a:extLst>
                </a:gridCol>
                <a:gridCol w="1894406">
                  <a:extLst>
                    <a:ext uri="{9D8B030D-6E8A-4147-A177-3AD203B41FA5}">
                      <a16:colId xmlns:a16="http://schemas.microsoft.com/office/drawing/2014/main" val="1204896472"/>
                    </a:ext>
                  </a:extLst>
                </a:gridCol>
              </a:tblGrid>
              <a:tr h="300765">
                <a:tc>
                  <a:txBody>
                    <a:bodyPr/>
                    <a:lstStyle/>
                    <a:p>
                      <a:pPr algn="ctr"/>
                      <a:r>
                        <a:rPr lang="en-US" dirty="0"/>
                        <a:t>person_id</a:t>
                      </a:r>
                    </a:p>
                  </a:txBody>
                  <a:tcPr/>
                </a:tc>
                <a:tc>
                  <a:txBody>
                    <a:bodyPr/>
                    <a:lstStyle/>
                    <a:p>
                      <a:pPr algn="ctr"/>
                      <a:r>
                        <a:rPr lang="en-US" dirty="0"/>
                        <a:t>birthdate</a:t>
                      </a:r>
                    </a:p>
                  </a:txBody>
                  <a:tcPr/>
                </a:tc>
                <a:tc>
                  <a:txBody>
                    <a:bodyPr/>
                    <a:lstStyle/>
                    <a:p>
                      <a:pPr algn="ctr"/>
                      <a:r>
                        <a:rPr lang="en-US" dirty="0"/>
                        <a:t>gender</a:t>
                      </a:r>
                    </a:p>
                  </a:txBody>
                  <a:tcPr/>
                </a:tc>
                <a:extLst>
                  <a:ext uri="{0D108BD9-81ED-4DB2-BD59-A6C34878D82A}">
                    <a16:rowId xmlns:a16="http://schemas.microsoft.com/office/drawing/2014/main" val="4284019061"/>
                  </a:ext>
                </a:extLst>
              </a:tr>
              <a:tr h="261065">
                <a:tc>
                  <a:txBody>
                    <a:bodyPr/>
                    <a:lstStyle/>
                    <a:p>
                      <a:pPr algn="ctr"/>
                      <a:r>
                        <a:rPr lang="en-US" sz="1200" dirty="0">
                          <a:latin typeface="Consolas" panose="020B0609020204030204" pitchFamily="49" charset="0"/>
                          <a:cs typeface="Consolas" panose="020B0609020204030204" pitchFamily="49" charset="0"/>
                        </a:rPr>
                        <a:t>1</a:t>
                      </a:r>
                    </a:p>
                  </a:txBody>
                  <a:tcPr/>
                </a:tc>
                <a:tc>
                  <a:txBody>
                    <a:bodyPr/>
                    <a:lstStyle/>
                    <a:p>
                      <a:pPr algn="ctr"/>
                      <a:r>
                        <a:rPr lang="en-US" sz="1200" dirty="0">
                          <a:latin typeface="Consolas" panose="020B0609020204030204" pitchFamily="49" charset="0"/>
                          <a:cs typeface="Consolas" panose="020B0609020204030204" pitchFamily="49" charset="0"/>
                        </a:rPr>
                        <a:t>1-1-2000</a:t>
                      </a:r>
                    </a:p>
                  </a:txBody>
                  <a:tcPr/>
                </a:tc>
                <a:tc>
                  <a:txBody>
                    <a:bodyPr/>
                    <a:lstStyle/>
                    <a:p>
                      <a:pPr algn="ctr"/>
                      <a:r>
                        <a:rPr lang="en-US" sz="1200" dirty="0">
                          <a:latin typeface="Consolas" panose="020B0609020204030204" pitchFamily="49" charset="0"/>
                          <a:cs typeface="Consolas" panose="020B0609020204030204" pitchFamily="49" charset="0"/>
                        </a:rPr>
                        <a:t>F</a:t>
                      </a:r>
                    </a:p>
                  </a:txBody>
                  <a:tcPr/>
                </a:tc>
                <a:extLst>
                  <a:ext uri="{0D108BD9-81ED-4DB2-BD59-A6C34878D82A}">
                    <a16:rowId xmlns:a16="http://schemas.microsoft.com/office/drawing/2014/main" val="3092494277"/>
                  </a:ext>
                </a:extLst>
              </a:tr>
              <a:tr h="261065">
                <a:tc>
                  <a:txBody>
                    <a:bodyPr/>
                    <a:lstStyle/>
                    <a:p>
                      <a:pPr algn="ctr"/>
                      <a:r>
                        <a:rPr lang="en-US" sz="1200" dirty="0">
                          <a:latin typeface="Consolas" panose="020B0609020204030204" pitchFamily="49" charset="0"/>
                          <a:cs typeface="Consolas" panose="020B0609020204030204" pitchFamily="49" charset="0"/>
                        </a:rPr>
                        <a:t>2</a:t>
                      </a:r>
                    </a:p>
                  </a:txBody>
                  <a:tcPr/>
                </a:tc>
                <a:tc>
                  <a:txBody>
                    <a:bodyPr/>
                    <a:lstStyle/>
                    <a:p>
                      <a:pPr algn="ctr"/>
                      <a:r>
                        <a:rPr lang="en-US" sz="1200" dirty="0">
                          <a:latin typeface="Consolas" panose="020B0609020204030204" pitchFamily="49" charset="0"/>
                          <a:cs typeface="Consolas" panose="020B0609020204030204" pitchFamily="49" charset="0"/>
                        </a:rPr>
                        <a:t>2-2-1980</a:t>
                      </a:r>
                    </a:p>
                  </a:txBody>
                  <a:tcPr/>
                </a:tc>
                <a:tc>
                  <a:txBody>
                    <a:bodyPr/>
                    <a:lstStyle/>
                    <a:p>
                      <a:pPr algn="ctr"/>
                      <a:r>
                        <a:rPr lang="en-US" sz="1200" dirty="0">
                          <a:latin typeface="Consolas" panose="020B0609020204030204" pitchFamily="49" charset="0"/>
                          <a:cs typeface="Consolas" panose="020B0609020204030204" pitchFamily="49" charset="0"/>
                        </a:rPr>
                        <a:t>M</a:t>
                      </a:r>
                    </a:p>
                  </a:txBody>
                  <a:tcPr/>
                </a:tc>
                <a:extLst>
                  <a:ext uri="{0D108BD9-81ED-4DB2-BD59-A6C34878D82A}">
                    <a16:rowId xmlns:a16="http://schemas.microsoft.com/office/drawing/2014/main" val="1470698552"/>
                  </a:ext>
                </a:extLst>
              </a:tr>
              <a:tr h="300765">
                <a:tc>
                  <a:txBody>
                    <a:bodyPr/>
                    <a:lstStyle/>
                    <a:p>
                      <a:pPr algn="ctr"/>
                      <a:r>
                        <a:rPr lang="en-US" sz="1200" dirty="0">
                          <a:latin typeface="Consolas" panose="020B0609020204030204" pitchFamily="49" charset="0"/>
                          <a:cs typeface="Consolas" panose="020B0609020204030204" pitchFamily="49" charset="0"/>
                        </a:rPr>
                        <a:t>3</a:t>
                      </a:r>
                    </a:p>
                  </a:txBody>
                  <a:tcPr/>
                </a:tc>
                <a:tc>
                  <a:txBody>
                    <a:bodyPr/>
                    <a:lstStyle/>
                    <a:p>
                      <a:pPr algn="ctr"/>
                      <a:r>
                        <a:rPr lang="en-US" sz="1200" dirty="0">
                          <a:latin typeface="Consolas" panose="020B0609020204030204" pitchFamily="49" charset="0"/>
                          <a:cs typeface="Consolas" panose="020B0609020204030204" pitchFamily="49" charset="0"/>
                        </a:rPr>
                        <a:t>3-3-1970</a:t>
                      </a:r>
                    </a:p>
                  </a:txBody>
                  <a:tcPr/>
                </a:tc>
                <a:tc>
                  <a:txBody>
                    <a:bodyPr/>
                    <a:lstStyle/>
                    <a:p>
                      <a:pPr algn="ctr"/>
                      <a:r>
                        <a:rPr lang="en-US" sz="1200" dirty="0">
                          <a:latin typeface="Consolas" panose="020B0609020204030204" pitchFamily="49" charset="0"/>
                          <a:cs typeface="Consolas" panose="020B0609020204030204" pitchFamily="49" charset="0"/>
                        </a:rPr>
                        <a:t>F</a:t>
                      </a:r>
                    </a:p>
                  </a:txBody>
                  <a:tcPr/>
                </a:tc>
                <a:extLst>
                  <a:ext uri="{0D108BD9-81ED-4DB2-BD59-A6C34878D82A}">
                    <a16:rowId xmlns:a16="http://schemas.microsoft.com/office/drawing/2014/main" val="110695986"/>
                  </a:ext>
                </a:extLst>
              </a:tr>
            </a:tbl>
          </a:graphicData>
        </a:graphic>
      </p:graphicFrame>
      <p:sp>
        <p:nvSpPr>
          <p:cNvPr id="13" name="Left Brace 12">
            <a:extLst>
              <a:ext uri="{FF2B5EF4-FFF2-40B4-BE49-F238E27FC236}">
                <a16:creationId xmlns:a16="http://schemas.microsoft.com/office/drawing/2014/main" id="{10E09F17-611A-9DEF-4A53-16A5C0C3C90B}"/>
              </a:ext>
            </a:extLst>
          </p:cNvPr>
          <p:cNvSpPr/>
          <p:nvPr/>
        </p:nvSpPr>
        <p:spPr>
          <a:xfrm rot="5400000">
            <a:off x="7458258" y="2472112"/>
            <a:ext cx="380994" cy="1331951"/>
          </a:xfrm>
          <a:prstGeom prst="leftBrace">
            <a:avLst>
              <a:gd name="adj1" fmla="val 8333"/>
              <a:gd name="adj2" fmla="val 51321"/>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F9F5D194-2EE9-ECF6-0291-1C99DC93AFA7}"/>
              </a:ext>
            </a:extLst>
          </p:cNvPr>
          <p:cNvSpPr/>
          <p:nvPr/>
        </p:nvSpPr>
        <p:spPr>
          <a:xfrm rot="5400000">
            <a:off x="8934698" y="2383519"/>
            <a:ext cx="380994" cy="1509135"/>
          </a:xfrm>
          <a:prstGeom prst="leftBrace">
            <a:avLst>
              <a:gd name="adj1" fmla="val 8333"/>
              <a:gd name="adj2" fmla="val 50582"/>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02DD03-DD92-E334-A475-C459D1A07811}"/>
              </a:ext>
            </a:extLst>
          </p:cNvPr>
          <p:cNvSpPr txBox="1"/>
          <p:nvPr/>
        </p:nvSpPr>
        <p:spPr>
          <a:xfrm>
            <a:off x="8326213" y="2464613"/>
            <a:ext cx="1597964" cy="523220"/>
          </a:xfrm>
          <a:prstGeom prst="rect">
            <a:avLst/>
          </a:prstGeom>
          <a:noFill/>
        </p:spPr>
        <p:txBody>
          <a:bodyPr wrap="square" rtlCol="0">
            <a:spAutoFit/>
          </a:bodyPr>
          <a:lstStyle/>
          <a:p>
            <a:pPr algn="ctr"/>
            <a:r>
              <a:rPr lang="en-US" sz="1400" dirty="0">
                <a:solidFill>
                  <a:schemeClr val="accent1"/>
                </a:solidFill>
              </a:rPr>
              <a:t>C0421451</a:t>
            </a:r>
            <a:r>
              <a:rPr lang="en-US" sz="1400" dirty="0"/>
              <a:t> </a:t>
            </a:r>
          </a:p>
          <a:p>
            <a:pPr algn="ctr"/>
            <a:r>
              <a:rPr lang="en-US" sz="1400" dirty="0"/>
              <a:t>“Date of Birth”</a:t>
            </a:r>
            <a:endParaRPr lang="en-US" dirty="0"/>
          </a:p>
        </p:txBody>
      </p:sp>
      <p:sp>
        <p:nvSpPr>
          <p:cNvPr id="19" name="TextBox 18">
            <a:extLst>
              <a:ext uri="{FF2B5EF4-FFF2-40B4-BE49-F238E27FC236}">
                <a16:creationId xmlns:a16="http://schemas.microsoft.com/office/drawing/2014/main" id="{4A9CB38E-1D4B-EB0E-6A37-90F31B171EC2}"/>
              </a:ext>
            </a:extLst>
          </p:cNvPr>
          <p:cNvSpPr txBox="1"/>
          <p:nvPr/>
        </p:nvSpPr>
        <p:spPr>
          <a:xfrm>
            <a:off x="6314075" y="2464613"/>
            <a:ext cx="2669360" cy="523220"/>
          </a:xfrm>
          <a:prstGeom prst="rect">
            <a:avLst/>
          </a:prstGeom>
          <a:noFill/>
        </p:spPr>
        <p:txBody>
          <a:bodyPr wrap="square" rtlCol="0">
            <a:spAutoFit/>
          </a:bodyPr>
          <a:lstStyle/>
          <a:p>
            <a:pPr algn="ctr"/>
            <a:r>
              <a:rPr lang="en-US" sz="1400" dirty="0">
                <a:solidFill>
                  <a:schemeClr val="accent1"/>
                </a:solidFill>
              </a:rPr>
              <a:t>C5236161</a:t>
            </a:r>
            <a:br>
              <a:rPr lang="en-US" sz="1400" dirty="0"/>
            </a:br>
            <a:r>
              <a:rPr lang="en-US" sz="1400" dirty="0"/>
              <a:t>“Patient Identifier”</a:t>
            </a:r>
            <a:endParaRPr lang="en-US" dirty="0"/>
          </a:p>
        </p:txBody>
      </p:sp>
      <p:sp>
        <p:nvSpPr>
          <p:cNvPr id="20" name="Left Brace 19">
            <a:extLst>
              <a:ext uri="{FF2B5EF4-FFF2-40B4-BE49-F238E27FC236}">
                <a16:creationId xmlns:a16="http://schemas.microsoft.com/office/drawing/2014/main" id="{AF2AE269-AFB2-0688-D5DC-F0F9B5E976E0}"/>
              </a:ext>
            </a:extLst>
          </p:cNvPr>
          <p:cNvSpPr/>
          <p:nvPr/>
        </p:nvSpPr>
        <p:spPr>
          <a:xfrm rot="5400000">
            <a:off x="10663244" y="2201946"/>
            <a:ext cx="387598" cy="1878883"/>
          </a:xfrm>
          <a:prstGeom prst="leftBrace">
            <a:avLst>
              <a:gd name="adj1" fmla="val 8333"/>
              <a:gd name="adj2" fmla="val 49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239EE9F-A067-D286-54A9-A38D7358D163}"/>
              </a:ext>
            </a:extLst>
          </p:cNvPr>
          <p:cNvSpPr txBox="1"/>
          <p:nvPr/>
        </p:nvSpPr>
        <p:spPr>
          <a:xfrm>
            <a:off x="10097331" y="1833109"/>
            <a:ext cx="1913416" cy="1169551"/>
          </a:xfrm>
          <a:prstGeom prst="rect">
            <a:avLst/>
          </a:prstGeom>
          <a:noFill/>
        </p:spPr>
        <p:txBody>
          <a:bodyPr wrap="square" rtlCol="0">
            <a:spAutoFit/>
          </a:bodyPr>
          <a:lstStyle/>
          <a:p>
            <a:r>
              <a:rPr lang="en-US" sz="1200" dirty="0">
                <a:solidFill>
                  <a:schemeClr val="accent1"/>
                </a:solidFill>
              </a:rPr>
              <a:t>C0421451</a:t>
            </a:r>
            <a:r>
              <a:rPr lang="en-US" sz="1400" dirty="0"/>
              <a:t> “Female” </a:t>
            </a:r>
          </a:p>
          <a:p>
            <a:r>
              <a:rPr lang="en-US" sz="1400" dirty="0"/>
              <a:t>If = “</a:t>
            </a:r>
            <a:r>
              <a:rPr lang="en-US" sz="1400" dirty="0">
                <a:solidFill>
                  <a:schemeClr val="accent3">
                    <a:lumMod val="75000"/>
                  </a:schemeClr>
                </a:solidFill>
                <a:latin typeface="Courier" pitchFamily="2" charset="0"/>
              </a:rPr>
              <a:t>gender = </a:t>
            </a:r>
            <a:r>
              <a:rPr lang="en-US" sz="1400" dirty="0">
                <a:solidFill>
                  <a:srgbClr val="FF0000"/>
                </a:solidFill>
                <a:latin typeface="Courier" pitchFamily="2" charset="0"/>
              </a:rPr>
              <a:t>‘F’</a:t>
            </a:r>
            <a:r>
              <a:rPr lang="en-US" sz="1400" dirty="0"/>
              <a:t>”</a:t>
            </a:r>
            <a:br>
              <a:rPr lang="en-US" sz="1400" dirty="0"/>
            </a:br>
            <a:endParaRPr lang="en-US" sz="1400" dirty="0"/>
          </a:p>
          <a:p>
            <a:r>
              <a:rPr lang="en-US" sz="1200" dirty="0">
                <a:solidFill>
                  <a:schemeClr val="accent1"/>
                </a:solidFill>
              </a:rPr>
              <a:t>C0086582</a:t>
            </a:r>
            <a:r>
              <a:rPr lang="en-US" sz="1400" dirty="0"/>
              <a:t> “Male”</a:t>
            </a:r>
          </a:p>
          <a:p>
            <a:r>
              <a:rPr lang="en-US" sz="1400" dirty="0"/>
              <a:t>If = “</a:t>
            </a:r>
            <a:r>
              <a:rPr lang="en-US" sz="1400" dirty="0">
                <a:solidFill>
                  <a:schemeClr val="accent3">
                    <a:lumMod val="75000"/>
                  </a:schemeClr>
                </a:solidFill>
                <a:latin typeface="Courier" pitchFamily="2" charset="0"/>
              </a:rPr>
              <a:t>gender = </a:t>
            </a:r>
            <a:r>
              <a:rPr lang="en-US" sz="1400" dirty="0">
                <a:solidFill>
                  <a:srgbClr val="FF0000"/>
                </a:solidFill>
                <a:latin typeface="Courier" pitchFamily="2" charset="0"/>
              </a:rPr>
              <a:t>‘M’</a:t>
            </a:r>
            <a:r>
              <a:rPr lang="en-US" sz="1400" dirty="0">
                <a:solidFill>
                  <a:schemeClr val="accent3">
                    <a:lumMod val="75000"/>
                  </a:schemeClr>
                </a:solidFill>
                <a:latin typeface="Courier" pitchFamily="2" charset="0"/>
              </a:rPr>
              <a:t>”</a:t>
            </a:r>
            <a:endParaRPr lang="en-US" dirty="0">
              <a:solidFill>
                <a:schemeClr val="accent3">
                  <a:lumMod val="75000"/>
                </a:schemeClr>
              </a:solidFill>
              <a:latin typeface="Courier" pitchFamily="2" charset="0"/>
            </a:endParaRPr>
          </a:p>
        </p:txBody>
      </p:sp>
    </p:spTree>
    <p:extLst>
      <p:ext uri="{BB962C8B-B14F-4D97-AF65-F5344CB8AC3E}">
        <p14:creationId xmlns:p14="http://schemas.microsoft.com/office/powerpoint/2010/main" val="23230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p:bldP spid="19" grpId="0"/>
      <p:bldP spid="20" grpId="0" animBg="1"/>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D68CC-07EE-26FF-4007-E8CA91EC3CCC}"/>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71</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3" name="Rectangle 2">
            <a:extLst>
              <a:ext uri="{FF2B5EF4-FFF2-40B4-BE49-F238E27FC236}">
                <a16:creationId xmlns:a16="http://schemas.microsoft.com/office/drawing/2014/main" id="{E1AA355B-EBD3-C1D5-9CD8-265F0E57F7C5}"/>
              </a:ext>
            </a:extLst>
          </p:cNvPr>
          <p:cNvSpPr/>
          <p:nvPr/>
        </p:nvSpPr>
        <p:spPr>
          <a:xfrm>
            <a:off x="1216269" y="1911318"/>
            <a:ext cx="9765323" cy="487634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206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14F053-EFC9-4E4E-9745-0D1D6F8EDACB}"/>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72</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3" name="Rectangle 2">
            <a:extLst>
              <a:ext uri="{FF2B5EF4-FFF2-40B4-BE49-F238E27FC236}">
                <a16:creationId xmlns:a16="http://schemas.microsoft.com/office/drawing/2014/main" id="{E1AA355B-EBD3-C1D5-9CD8-265F0E57F7C5}"/>
              </a:ext>
            </a:extLst>
          </p:cNvPr>
          <p:cNvSpPr/>
          <p:nvPr/>
        </p:nvSpPr>
        <p:spPr>
          <a:xfrm>
            <a:off x="1216269" y="2760785"/>
            <a:ext cx="9692296" cy="4026877"/>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C7A93D6-08D3-E6B0-CBBB-9DCE4C1D6CEC}"/>
              </a:ext>
            </a:extLst>
          </p:cNvPr>
          <p:cNvSpPr/>
          <p:nvPr/>
        </p:nvSpPr>
        <p:spPr>
          <a:xfrm>
            <a:off x="1108894" y="1333122"/>
            <a:ext cx="9637628" cy="57197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54689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855EA5-8E57-27BC-7278-8A1500E5C8B8}"/>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73</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3" name="Rectangle 2">
            <a:extLst>
              <a:ext uri="{FF2B5EF4-FFF2-40B4-BE49-F238E27FC236}">
                <a16:creationId xmlns:a16="http://schemas.microsoft.com/office/drawing/2014/main" id="{E1AA355B-EBD3-C1D5-9CD8-265F0E57F7C5}"/>
              </a:ext>
            </a:extLst>
          </p:cNvPr>
          <p:cNvSpPr/>
          <p:nvPr/>
        </p:nvSpPr>
        <p:spPr>
          <a:xfrm>
            <a:off x="1242646" y="5259284"/>
            <a:ext cx="9846321" cy="1528378"/>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0B89890-2CB7-B8C3-3DD2-7492DC8A906E}"/>
              </a:ext>
            </a:extLst>
          </p:cNvPr>
          <p:cNvSpPr/>
          <p:nvPr/>
        </p:nvSpPr>
        <p:spPr>
          <a:xfrm>
            <a:off x="1108893" y="1333123"/>
            <a:ext cx="9846321" cy="166505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97340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C69B55-C35D-74FE-0DB3-676C55DE9967}"/>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74</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6" name="Rectangle 5">
            <a:extLst>
              <a:ext uri="{FF2B5EF4-FFF2-40B4-BE49-F238E27FC236}">
                <a16:creationId xmlns:a16="http://schemas.microsoft.com/office/drawing/2014/main" id="{E68F10A4-F815-6ABA-E8C3-3E7280C07546}"/>
              </a:ext>
            </a:extLst>
          </p:cNvPr>
          <p:cNvSpPr/>
          <p:nvPr/>
        </p:nvSpPr>
        <p:spPr>
          <a:xfrm>
            <a:off x="1108894" y="1333122"/>
            <a:ext cx="9934244" cy="4399463"/>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5646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75</a:t>
            </a:fld>
            <a:endParaRPr lang="en-US" dirty="0"/>
          </a:p>
        </p:txBody>
      </p:sp>
      <p:pic>
        <p:nvPicPr>
          <p:cNvPr id="8" name="Picture 7">
            <a:extLst>
              <a:ext uri="{FF2B5EF4-FFF2-40B4-BE49-F238E27FC236}">
                <a16:creationId xmlns:a16="http://schemas.microsoft.com/office/drawing/2014/main" id="{404855E9-F542-2BC3-958F-D478E2F2AB74}"/>
              </a:ext>
            </a:extLst>
          </p:cNvPr>
          <p:cNvPicPr>
            <a:picLocks noChangeAspect="1"/>
          </p:cNvPicPr>
          <p:nvPr/>
        </p:nvPicPr>
        <p:blipFill>
          <a:blip r:embed="rId2"/>
          <a:stretch>
            <a:fillRect/>
          </a:stretch>
        </p:blipFill>
        <p:spPr>
          <a:xfrm>
            <a:off x="1573823" y="1333122"/>
            <a:ext cx="9692296" cy="5454540"/>
          </a:xfrm>
          <a:prstGeom prst="rect">
            <a:avLst/>
          </a:prstGeom>
        </p:spPr>
      </p:pic>
    </p:spTree>
    <p:extLst>
      <p:ext uri="{BB962C8B-B14F-4D97-AF65-F5344CB8AC3E}">
        <p14:creationId xmlns:p14="http://schemas.microsoft.com/office/powerpoint/2010/main" val="20148292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76</a:t>
            </a:fld>
            <a:endParaRPr lang="en-US" dirty="0"/>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1,2</a:t>
            </a:r>
            <a:endParaRPr lang="en-US" sz="2800" dirty="0">
              <a:latin typeface="Roboto Light" panose="02000000000000000000" pitchFamily="2" charset="0"/>
              <a:ea typeface="Roboto Light" panose="02000000000000000000" pitchFamily="2" charset="0"/>
            </a:endParaRPr>
          </a:p>
        </p:txBody>
      </p:sp>
      <p:sp>
        <p:nvSpPr>
          <p:cNvPr id="53" name="TextBox 52">
            <a:extLst>
              <a:ext uri="{FF2B5EF4-FFF2-40B4-BE49-F238E27FC236}">
                <a16:creationId xmlns:a16="http://schemas.microsoft.com/office/drawing/2014/main" id="{9179B894-C552-4C64-6894-74B1435741F2}"/>
              </a:ext>
            </a:extLst>
          </p:cNvPr>
          <p:cNvSpPr txBox="1"/>
          <p:nvPr/>
        </p:nvSpPr>
        <p:spPr>
          <a:xfrm>
            <a:off x="892019" y="1334379"/>
            <a:ext cx="6923915" cy="523220"/>
          </a:xfrm>
          <a:prstGeom prst="rect">
            <a:avLst/>
          </a:prstGeom>
          <a:noFill/>
        </p:spPr>
        <p:txBody>
          <a:bodyPr wrap="square" rtlCol="0">
            <a:spAutoFit/>
          </a:bodyPr>
          <a:lstStyle/>
          <a:p>
            <a:r>
              <a:rPr lang="en-US" sz="1400" b="1" dirty="0">
                <a:solidFill>
                  <a:schemeClr val="accent6"/>
                </a:solidFill>
                <a:latin typeface="Roboto Light" panose="02000000000000000000" pitchFamily="2" charset="0"/>
                <a:ea typeface="Roboto Light" panose="02000000000000000000" pitchFamily="2" charset="0"/>
              </a:rPr>
              <a:t>Named Entity Recognition </a:t>
            </a:r>
            <a:r>
              <a:rPr lang="en-US" sz="1400" dirty="0">
                <a:latin typeface="Roboto Light" panose="02000000000000000000" pitchFamily="2" charset="0"/>
                <a:ea typeface="Roboto Light" panose="02000000000000000000" pitchFamily="2" charset="0"/>
              </a:rPr>
              <a:t>(</a:t>
            </a:r>
            <a:r>
              <a:rPr lang="en-US" sz="1400" b="1" dirty="0">
                <a:solidFill>
                  <a:schemeClr val="accent6"/>
                </a:solidFill>
                <a:latin typeface="Roboto Light" panose="02000000000000000000" pitchFamily="2" charset="0"/>
                <a:ea typeface="Roboto Light" panose="02000000000000000000" pitchFamily="2" charset="0"/>
              </a:rPr>
              <a:t>NER</a:t>
            </a:r>
            <a:r>
              <a:rPr lang="en-US" sz="1400" dirty="0">
                <a:latin typeface="Roboto Light" panose="02000000000000000000" pitchFamily="2" charset="0"/>
                <a:ea typeface="Roboto Light" panose="02000000000000000000" pitchFamily="2" charset="0"/>
              </a:rPr>
              <a:t>) using BERT and </a:t>
            </a:r>
            <a:r>
              <a:rPr lang="en-US" sz="1400" b="1" dirty="0">
                <a:solidFill>
                  <a:schemeClr val="accent6"/>
                </a:solidFill>
                <a:latin typeface="Roboto Light" panose="02000000000000000000" pitchFamily="2" charset="0"/>
                <a:ea typeface="Roboto Light" panose="02000000000000000000" pitchFamily="2" charset="0"/>
              </a:rPr>
              <a:t>Relation Extraction </a:t>
            </a:r>
            <a:r>
              <a:rPr lang="en-US" sz="1400" dirty="0">
                <a:latin typeface="Roboto Light" panose="02000000000000000000" pitchFamily="2" charset="0"/>
                <a:ea typeface="Roboto Light" panose="02000000000000000000" pitchFamily="2" charset="0"/>
              </a:rPr>
              <a:t>using R-BERT.</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sp>
        <p:nvSpPr>
          <p:cNvPr id="139" name="TextBox 138">
            <a:extLst>
              <a:ext uri="{FF2B5EF4-FFF2-40B4-BE49-F238E27FC236}">
                <a16:creationId xmlns:a16="http://schemas.microsoft.com/office/drawing/2014/main" id="{622424F1-1644-8544-AA03-1AB561D20BC7}"/>
              </a:ext>
            </a:extLst>
          </p:cNvPr>
          <p:cNvSpPr txBox="1"/>
          <p:nvPr/>
        </p:nvSpPr>
        <p:spPr>
          <a:xfrm>
            <a:off x="466466" y="2077917"/>
            <a:ext cx="4140979" cy="830997"/>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 Diabetic women and men aged over 65</a:t>
            </a:r>
            <a:br>
              <a:rPr lang="en-US" sz="1600" dirty="0">
                <a:latin typeface="Roboto Light" panose="02000000000000000000" pitchFamily="2" charset="0"/>
                <a:ea typeface="Roboto Light" panose="02000000000000000000" pitchFamily="2" charset="0"/>
              </a:rPr>
            </a:br>
            <a:r>
              <a:rPr lang="en-US" sz="1600" dirty="0">
                <a:latin typeface="Roboto Light" panose="02000000000000000000" pitchFamily="2" charset="0"/>
                <a:ea typeface="Roboto Light" panose="02000000000000000000" pitchFamily="2" charset="0"/>
              </a:rPr>
              <a:t> </a:t>
            </a:r>
            <a:br>
              <a:rPr lang="en-US" sz="1600" dirty="0">
                <a:latin typeface="Roboto Light" panose="02000000000000000000" pitchFamily="2" charset="0"/>
                <a:ea typeface="Roboto Light" panose="02000000000000000000" pitchFamily="2" charset="0"/>
              </a:rPr>
            </a:br>
            <a:r>
              <a:rPr lang="en-US" sz="1600" dirty="0">
                <a:latin typeface="Roboto Light" panose="02000000000000000000" pitchFamily="2" charset="0"/>
                <a:ea typeface="Roboto Light" panose="02000000000000000000" pitchFamily="2" charset="0"/>
              </a:rPr>
              <a:t>   with no contraindications to metformin”</a:t>
            </a:r>
          </a:p>
        </p:txBody>
      </p:sp>
      <p:grpSp>
        <p:nvGrpSpPr>
          <p:cNvPr id="140" name="Group 139">
            <a:extLst>
              <a:ext uri="{FF2B5EF4-FFF2-40B4-BE49-F238E27FC236}">
                <a16:creationId xmlns:a16="http://schemas.microsoft.com/office/drawing/2014/main" id="{BF0EFDB3-3E5A-B4C5-9B23-A2D46ACBD692}"/>
              </a:ext>
            </a:extLst>
          </p:cNvPr>
          <p:cNvGrpSpPr/>
          <p:nvPr/>
        </p:nvGrpSpPr>
        <p:grpSpPr>
          <a:xfrm>
            <a:off x="6714642" y="1689557"/>
            <a:ext cx="5296105" cy="2960309"/>
            <a:chOff x="4407377" y="1715248"/>
            <a:chExt cx="5296105" cy="2960309"/>
          </a:xfrm>
        </p:grpSpPr>
        <p:grpSp>
          <p:nvGrpSpPr>
            <p:cNvPr id="141" name="Group 140">
              <a:extLst>
                <a:ext uri="{FF2B5EF4-FFF2-40B4-BE49-F238E27FC236}">
                  <a16:creationId xmlns:a16="http://schemas.microsoft.com/office/drawing/2014/main" id="{42CCBA19-A3C3-1827-7EA8-600A892B25D1}"/>
                </a:ext>
              </a:extLst>
            </p:cNvPr>
            <p:cNvGrpSpPr/>
            <p:nvPr/>
          </p:nvGrpSpPr>
          <p:grpSpPr>
            <a:xfrm>
              <a:off x="8048710" y="4032090"/>
              <a:ext cx="1061986" cy="643467"/>
              <a:chOff x="905241" y="2512259"/>
              <a:chExt cx="1061986" cy="643467"/>
            </a:xfrm>
          </p:grpSpPr>
          <p:sp>
            <p:nvSpPr>
              <p:cNvPr id="208" name="Rounded Rectangle 207">
                <a:extLst>
                  <a:ext uri="{FF2B5EF4-FFF2-40B4-BE49-F238E27FC236}">
                    <a16:creationId xmlns:a16="http://schemas.microsoft.com/office/drawing/2014/main" id="{CA07E855-F229-07DA-C6F0-1BF7898492F6}"/>
                  </a:ext>
                </a:extLst>
              </p:cNvPr>
              <p:cNvSpPr/>
              <p:nvPr/>
            </p:nvSpPr>
            <p:spPr>
              <a:xfrm>
                <a:off x="905241" y="2512259"/>
                <a:ext cx="1061986" cy="643467"/>
              </a:xfrm>
              <a:prstGeom prst="roundRect">
                <a:avLst/>
              </a:prstGeom>
              <a:solidFill>
                <a:srgbClr val="EEB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a:extLst>
                  <a:ext uri="{FF2B5EF4-FFF2-40B4-BE49-F238E27FC236}">
                    <a16:creationId xmlns:a16="http://schemas.microsoft.com/office/drawing/2014/main" id="{26AC1BBD-D291-6A18-47D9-A76CFB230586}"/>
                  </a:ext>
                </a:extLst>
              </p:cNvPr>
              <p:cNvSpPr/>
              <p:nvPr/>
            </p:nvSpPr>
            <p:spPr>
              <a:xfrm>
                <a:off x="1027765" y="2585355"/>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Drug</a:t>
                </a:r>
              </a:p>
            </p:txBody>
          </p:sp>
        </p:grpSp>
        <p:sp>
          <p:nvSpPr>
            <p:cNvPr id="142" name="TextBox 141">
              <a:extLst>
                <a:ext uri="{FF2B5EF4-FFF2-40B4-BE49-F238E27FC236}">
                  <a16:creationId xmlns:a16="http://schemas.microsoft.com/office/drawing/2014/main" id="{56669917-97FF-1705-5801-D80EA57FF855}"/>
                </a:ext>
              </a:extLst>
            </p:cNvPr>
            <p:cNvSpPr txBox="1"/>
            <p:nvPr/>
          </p:nvSpPr>
          <p:spPr>
            <a:xfrm>
              <a:off x="8003009" y="4321452"/>
              <a:ext cx="1128834"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metformin</a:t>
              </a:r>
            </a:p>
          </p:txBody>
        </p:sp>
        <p:grpSp>
          <p:nvGrpSpPr>
            <p:cNvPr id="143" name="Group 142">
              <a:extLst>
                <a:ext uri="{FF2B5EF4-FFF2-40B4-BE49-F238E27FC236}">
                  <a16:creationId xmlns:a16="http://schemas.microsoft.com/office/drawing/2014/main" id="{BA1B91D3-A600-810A-C19E-4AEBB9D7A9F6}"/>
                </a:ext>
              </a:extLst>
            </p:cNvPr>
            <p:cNvGrpSpPr/>
            <p:nvPr/>
          </p:nvGrpSpPr>
          <p:grpSpPr>
            <a:xfrm>
              <a:off x="4595394" y="2099986"/>
              <a:ext cx="978160" cy="643467"/>
              <a:chOff x="936617" y="1707256"/>
              <a:chExt cx="999065" cy="643467"/>
            </a:xfrm>
          </p:grpSpPr>
          <p:grpSp>
            <p:nvGrpSpPr>
              <p:cNvPr id="204" name="Group 203">
                <a:extLst>
                  <a:ext uri="{FF2B5EF4-FFF2-40B4-BE49-F238E27FC236}">
                    <a16:creationId xmlns:a16="http://schemas.microsoft.com/office/drawing/2014/main" id="{7D81D337-C369-BB48-3A38-5D10EC45CA76}"/>
                  </a:ext>
                </a:extLst>
              </p:cNvPr>
              <p:cNvGrpSpPr/>
              <p:nvPr/>
            </p:nvGrpSpPr>
            <p:grpSpPr>
              <a:xfrm>
                <a:off x="936617" y="1707256"/>
                <a:ext cx="999065" cy="643467"/>
                <a:chOff x="694267" y="2512259"/>
                <a:chExt cx="999065" cy="643467"/>
              </a:xfrm>
            </p:grpSpPr>
            <p:sp>
              <p:nvSpPr>
                <p:cNvPr id="206" name="Rounded Rectangle 205">
                  <a:extLst>
                    <a:ext uri="{FF2B5EF4-FFF2-40B4-BE49-F238E27FC236}">
                      <a16:creationId xmlns:a16="http://schemas.microsoft.com/office/drawing/2014/main" id="{6E55C17F-500D-AC74-879C-55C6330F5A48}"/>
                    </a:ext>
                  </a:extLst>
                </p:cNvPr>
                <p:cNvSpPr/>
                <p:nvPr/>
              </p:nvSpPr>
              <p:spPr>
                <a:xfrm>
                  <a:off x="694267" y="2512259"/>
                  <a:ext cx="999065" cy="643467"/>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ounded Rectangle 206">
                  <a:extLst>
                    <a:ext uri="{FF2B5EF4-FFF2-40B4-BE49-F238E27FC236}">
                      <a16:creationId xmlns:a16="http://schemas.microsoft.com/office/drawing/2014/main" id="{C0247D52-3D6A-1D5F-FC29-5AFA2345225F}"/>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Condition</a:t>
                  </a:r>
                </a:p>
              </p:txBody>
            </p:sp>
          </p:grpSp>
          <p:sp>
            <p:nvSpPr>
              <p:cNvPr id="205" name="TextBox 204">
                <a:extLst>
                  <a:ext uri="{FF2B5EF4-FFF2-40B4-BE49-F238E27FC236}">
                    <a16:creationId xmlns:a16="http://schemas.microsoft.com/office/drawing/2014/main" id="{36B8B2CA-7F1C-42F7-00A3-BB3FE0414495}"/>
                  </a:ext>
                </a:extLst>
              </p:cNvPr>
              <p:cNvSpPr txBox="1"/>
              <p:nvPr/>
            </p:nvSpPr>
            <p:spPr>
              <a:xfrm>
                <a:off x="992342" y="1986964"/>
                <a:ext cx="91403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Diabetic</a:t>
                </a:r>
              </a:p>
            </p:txBody>
          </p:sp>
        </p:grpSp>
        <p:grpSp>
          <p:nvGrpSpPr>
            <p:cNvPr id="144" name="Group 143">
              <a:extLst>
                <a:ext uri="{FF2B5EF4-FFF2-40B4-BE49-F238E27FC236}">
                  <a16:creationId xmlns:a16="http://schemas.microsoft.com/office/drawing/2014/main" id="{F1120849-238D-0575-FA92-5AC848FCE779}"/>
                </a:ext>
              </a:extLst>
            </p:cNvPr>
            <p:cNvGrpSpPr/>
            <p:nvPr/>
          </p:nvGrpSpPr>
          <p:grpSpPr>
            <a:xfrm>
              <a:off x="5616271" y="2099986"/>
              <a:ext cx="860974" cy="643467"/>
              <a:chOff x="936617" y="1707256"/>
              <a:chExt cx="999065" cy="643467"/>
            </a:xfrm>
          </p:grpSpPr>
          <p:grpSp>
            <p:nvGrpSpPr>
              <p:cNvPr id="200" name="Group 199">
                <a:extLst>
                  <a:ext uri="{FF2B5EF4-FFF2-40B4-BE49-F238E27FC236}">
                    <a16:creationId xmlns:a16="http://schemas.microsoft.com/office/drawing/2014/main" id="{8ED79265-36E3-294D-9358-FA6A6B545964}"/>
                  </a:ext>
                </a:extLst>
              </p:cNvPr>
              <p:cNvGrpSpPr/>
              <p:nvPr/>
            </p:nvGrpSpPr>
            <p:grpSpPr>
              <a:xfrm>
                <a:off x="936617" y="1707256"/>
                <a:ext cx="999065" cy="643467"/>
                <a:chOff x="694267" y="2512259"/>
                <a:chExt cx="999065" cy="643467"/>
              </a:xfrm>
            </p:grpSpPr>
            <p:sp>
              <p:nvSpPr>
                <p:cNvPr id="202" name="Rounded Rectangle 201">
                  <a:extLst>
                    <a:ext uri="{FF2B5EF4-FFF2-40B4-BE49-F238E27FC236}">
                      <a16:creationId xmlns:a16="http://schemas.microsoft.com/office/drawing/2014/main" id="{6F56AEAF-9B18-A018-45FC-EF92C4E890BF}"/>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ounded Rectangle 202">
                  <a:extLst>
                    <a:ext uri="{FF2B5EF4-FFF2-40B4-BE49-F238E27FC236}">
                      <a16:creationId xmlns:a16="http://schemas.microsoft.com/office/drawing/2014/main" id="{F87A4E1A-269F-79C4-F2B3-A277A9900B03}"/>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Female</a:t>
                  </a:r>
                </a:p>
              </p:txBody>
            </p:sp>
          </p:grpSp>
          <p:sp>
            <p:nvSpPr>
              <p:cNvPr id="201" name="TextBox 200">
                <a:extLst>
                  <a:ext uri="{FF2B5EF4-FFF2-40B4-BE49-F238E27FC236}">
                    <a16:creationId xmlns:a16="http://schemas.microsoft.com/office/drawing/2014/main" id="{C8C8B302-5071-57CD-6590-A1B5756C9483}"/>
                  </a:ext>
                </a:extLst>
              </p:cNvPr>
              <p:cNvSpPr txBox="1"/>
              <p:nvPr/>
            </p:nvSpPr>
            <p:spPr>
              <a:xfrm>
                <a:off x="939027" y="1986964"/>
                <a:ext cx="991810"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women</a:t>
                </a:r>
              </a:p>
            </p:txBody>
          </p:sp>
        </p:grpSp>
        <p:grpSp>
          <p:nvGrpSpPr>
            <p:cNvPr id="145" name="Group 144">
              <a:extLst>
                <a:ext uri="{FF2B5EF4-FFF2-40B4-BE49-F238E27FC236}">
                  <a16:creationId xmlns:a16="http://schemas.microsoft.com/office/drawing/2014/main" id="{B5595122-0854-3189-5C9B-717EF87C5450}"/>
                </a:ext>
              </a:extLst>
            </p:cNvPr>
            <p:cNvGrpSpPr/>
            <p:nvPr/>
          </p:nvGrpSpPr>
          <p:grpSpPr>
            <a:xfrm>
              <a:off x="6904977" y="2120755"/>
              <a:ext cx="641891" cy="643467"/>
              <a:chOff x="936617" y="1707256"/>
              <a:chExt cx="999065" cy="643467"/>
            </a:xfrm>
          </p:grpSpPr>
          <p:grpSp>
            <p:nvGrpSpPr>
              <p:cNvPr id="196" name="Group 195">
                <a:extLst>
                  <a:ext uri="{FF2B5EF4-FFF2-40B4-BE49-F238E27FC236}">
                    <a16:creationId xmlns:a16="http://schemas.microsoft.com/office/drawing/2014/main" id="{760E2B32-6856-A54C-E215-F24F22F2AD0D}"/>
                  </a:ext>
                </a:extLst>
              </p:cNvPr>
              <p:cNvGrpSpPr/>
              <p:nvPr/>
            </p:nvGrpSpPr>
            <p:grpSpPr>
              <a:xfrm>
                <a:off x="936617" y="1707256"/>
                <a:ext cx="999065" cy="643467"/>
                <a:chOff x="694267" y="2512259"/>
                <a:chExt cx="999065" cy="643467"/>
              </a:xfrm>
            </p:grpSpPr>
            <p:sp>
              <p:nvSpPr>
                <p:cNvPr id="198" name="Rounded Rectangle 197">
                  <a:extLst>
                    <a:ext uri="{FF2B5EF4-FFF2-40B4-BE49-F238E27FC236}">
                      <a16:creationId xmlns:a16="http://schemas.microsoft.com/office/drawing/2014/main" id="{995BD431-EFF5-82BA-F890-26BF03D4FBBF}"/>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a:extLst>
                    <a:ext uri="{FF2B5EF4-FFF2-40B4-BE49-F238E27FC236}">
                      <a16:creationId xmlns:a16="http://schemas.microsoft.com/office/drawing/2014/main" id="{C470199E-96BC-F555-7E0F-16D04E7A9EAA}"/>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Male</a:t>
                  </a:r>
                </a:p>
              </p:txBody>
            </p:sp>
          </p:grpSp>
          <p:sp>
            <p:nvSpPr>
              <p:cNvPr id="197" name="TextBox 196">
                <a:extLst>
                  <a:ext uri="{FF2B5EF4-FFF2-40B4-BE49-F238E27FC236}">
                    <a16:creationId xmlns:a16="http://schemas.microsoft.com/office/drawing/2014/main" id="{059C3F5E-10A0-6B2F-F5A9-73D3F1DD2CCC}"/>
                  </a:ext>
                </a:extLst>
              </p:cNvPr>
              <p:cNvSpPr txBox="1"/>
              <p:nvPr/>
            </p:nvSpPr>
            <p:spPr>
              <a:xfrm>
                <a:off x="1143025" y="1986964"/>
                <a:ext cx="58381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men</a:t>
                </a:r>
              </a:p>
            </p:txBody>
          </p:sp>
        </p:grpSp>
        <p:grpSp>
          <p:nvGrpSpPr>
            <p:cNvPr id="146" name="Group 145">
              <a:extLst>
                <a:ext uri="{FF2B5EF4-FFF2-40B4-BE49-F238E27FC236}">
                  <a16:creationId xmlns:a16="http://schemas.microsoft.com/office/drawing/2014/main" id="{FBE0F243-BA8D-39F5-E8DE-5CB6F24EFE55}"/>
                </a:ext>
              </a:extLst>
            </p:cNvPr>
            <p:cNvGrpSpPr/>
            <p:nvPr/>
          </p:nvGrpSpPr>
          <p:grpSpPr>
            <a:xfrm>
              <a:off x="8288438" y="2132776"/>
              <a:ext cx="1415044" cy="1121416"/>
              <a:chOff x="4658669" y="1571198"/>
              <a:chExt cx="1862110" cy="1121416"/>
            </a:xfrm>
          </p:grpSpPr>
          <p:grpSp>
            <p:nvGrpSpPr>
              <p:cNvPr id="189" name="Group 188">
                <a:extLst>
                  <a:ext uri="{FF2B5EF4-FFF2-40B4-BE49-F238E27FC236}">
                    <a16:creationId xmlns:a16="http://schemas.microsoft.com/office/drawing/2014/main" id="{DC9367DC-ED8B-961B-EA8B-6A43F014F0E5}"/>
                  </a:ext>
                </a:extLst>
              </p:cNvPr>
              <p:cNvGrpSpPr/>
              <p:nvPr/>
            </p:nvGrpSpPr>
            <p:grpSpPr>
              <a:xfrm>
                <a:off x="4658669" y="1571198"/>
                <a:ext cx="1862110" cy="1121416"/>
                <a:chOff x="963817" y="1707258"/>
                <a:chExt cx="847194" cy="1121416"/>
              </a:xfrm>
            </p:grpSpPr>
            <p:grpSp>
              <p:nvGrpSpPr>
                <p:cNvPr id="192" name="Group 191">
                  <a:extLst>
                    <a:ext uri="{FF2B5EF4-FFF2-40B4-BE49-F238E27FC236}">
                      <a16:creationId xmlns:a16="http://schemas.microsoft.com/office/drawing/2014/main" id="{F53244FE-B535-129F-E0B9-6B859B943967}"/>
                    </a:ext>
                  </a:extLst>
                </p:cNvPr>
                <p:cNvGrpSpPr/>
                <p:nvPr/>
              </p:nvGrpSpPr>
              <p:grpSpPr>
                <a:xfrm>
                  <a:off x="963817" y="1707258"/>
                  <a:ext cx="847194" cy="1121416"/>
                  <a:chOff x="721467" y="2512261"/>
                  <a:chExt cx="847194" cy="1121416"/>
                </a:xfrm>
              </p:grpSpPr>
              <p:sp>
                <p:nvSpPr>
                  <p:cNvPr id="194" name="Rounded Rectangle 193">
                    <a:extLst>
                      <a:ext uri="{FF2B5EF4-FFF2-40B4-BE49-F238E27FC236}">
                        <a16:creationId xmlns:a16="http://schemas.microsoft.com/office/drawing/2014/main" id="{FBBA056B-5B3E-B513-E2C4-D051BF0EE32C}"/>
                      </a:ext>
                    </a:extLst>
                  </p:cNvPr>
                  <p:cNvSpPr/>
                  <p:nvPr/>
                </p:nvSpPr>
                <p:spPr>
                  <a:xfrm>
                    <a:off x="721467" y="2512261"/>
                    <a:ext cx="847194" cy="112141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a:extLst>
                      <a:ext uri="{FF2B5EF4-FFF2-40B4-BE49-F238E27FC236}">
                        <a16:creationId xmlns:a16="http://schemas.microsoft.com/office/drawing/2014/main" id="{A5C325EB-2211-8023-F950-1CF9B339834C}"/>
                      </a:ext>
                    </a:extLst>
                  </p:cNvPr>
                  <p:cNvSpPr/>
                  <p:nvPr/>
                </p:nvSpPr>
                <p:spPr>
                  <a:xfrm>
                    <a:off x="778558" y="2584598"/>
                    <a:ext cx="742548"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Eq-Comparison</a:t>
                    </a:r>
                  </a:p>
                </p:txBody>
              </p:sp>
            </p:grpSp>
            <p:sp>
              <p:nvSpPr>
                <p:cNvPr id="193" name="TextBox 192">
                  <a:extLst>
                    <a:ext uri="{FF2B5EF4-FFF2-40B4-BE49-F238E27FC236}">
                      <a16:creationId xmlns:a16="http://schemas.microsoft.com/office/drawing/2014/main" id="{04858BD4-AB81-16F4-7A0B-6C6A499842FE}"/>
                    </a:ext>
                  </a:extLst>
                </p:cNvPr>
                <p:cNvSpPr txBox="1"/>
                <p:nvPr/>
              </p:nvSpPr>
              <p:spPr>
                <a:xfrm>
                  <a:off x="1126630" y="1983394"/>
                  <a:ext cx="50980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over 65</a:t>
                  </a:r>
                </a:p>
              </p:txBody>
            </p:sp>
          </p:grpSp>
          <p:sp>
            <p:nvSpPr>
              <p:cNvPr id="190" name="Rounded Rectangle 189">
                <a:extLst>
                  <a:ext uri="{FF2B5EF4-FFF2-40B4-BE49-F238E27FC236}">
                    <a16:creationId xmlns:a16="http://schemas.microsoft.com/office/drawing/2014/main" id="{5A3134B5-7069-72F0-BE94-8BA02CC30B01}"/>
                  </a:ext>
                </a:extLst>
              </p:cNvPr>
              <p:cNvSpPr/>
              <p:nvPr/>
            </p:nvSpPr>
            <p:spPr>
              <a:xfrm>
                <a:off x="4848592" y="2242532"/>
                <a:ext cx="1412201" cy="3783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Roboto Thin" panose="02000000000000000000" pitchFamily="2" charset="0"/>
                  <a:ea typeface="Roboto Thin" panose="02000000000000000000" pitchFamily="2" charset="0"/>
                </a:endParaRPr>
              </a:p>
            </p:txBody>
          </p:sp>
          <p:sp>
            <p:nvSpPr>
              <p:cNvPr id="191" name="TextBox 190">
                <a:extLst>
                  <a:ext uri="{FF2B5EF4-FFF2-40B4-BE49-F238E27FC236}">
                    <a16:creationId xmlns:a16="http://schemas.microsoft.com/office/drawing/2014/main" id="{B03C7AE2-EEE6-5A9F-5D97-955490CA0E7B}"/>
                  </a:ext>
                </a:extLst>
              </p:cNvPr>
              <p:cNvSpPr txBox="1"/>
              <p:nvPr/>
            </p:nvSpPr>
            <p:spPr>
              <a:xfrm>
                <a:off x="4779409" y="2205405"/>
                <a:ext cx="1583918" cy="415498"/>
              </a:xfrm>
              <a:prstGeom prst="rect">
                <a:avLst/>
              </a:prstGeom>
              <a:noFill/>
            </p:spPr>
            <p:txBody>
              <a:bodyPr wrap="square" rtlCol="0">
                <a:spAutoFit/>
              </a:bodyPr>
              <a:lstStyle/>
              <a:p>
                <a:r>
                  <a:rPr lang="en-US" sz="1050" dirty="0">
                    <a:latin typeface="Roboto Thin" panose="02000000000000000000" pitchFamily="2" charset="0"/>
                    <a:ea typeface="Roboto Thin" panose="02000000000000000000" pitchFamily="2" charset="0"/>
                  </a:rPr>
                  <a:t>Operator: Greater</a:t>
                </a:r>
                <a:br>
                  <a:rPr lang="en-US" sz="1050" dirty="0">
                    <a:latin typeface="Roboto Thin" panose="02000000000000000000" pitchFamily="2" charset="0"/>
                    <a:ea typeface="Roboto Thin" panose="02000000000000000000" pitchFamily="2" charset="0"/>
                  </a:rPr>
                </a:br>
                <a:r>
                  <a:rPr lang="en-US" sz="1050" dirty="0">
                    <a:latin typeface="Roboto Thin" panose="02000000000000000000" pitchFamily="2" charset="0"/>
                    <a:ea typeface="Roboto Thin" panose="02000000000000000000" pitchFamily="2" charset="0"/>
                  </a:rPr>
                  <a:t>Value:       “65”</a:t>
                </a:r>
              </a:p>
            </p:txBody>
          </p:sp>
        </p:grpSp>
        <p:grpSp>
          <p:nvGrpSpPr>
            <p:cNvPr id="147" name="Group 146">
              <a:extLst>
                <a:ext uri="{FF2B5EF4-FFF2-40B4-BE49-F238E27FC236}">
                  <a16:creationId xmlns:a16="http://schemas.microsoft.com/office/drawing/2014/main" id="{DE67806B-260C-EAE9-0222-6EDB1C773F67}"/>
                </a:ext>
              </a:extLst>
            </p:cNvPr>
            <p:cNvGrpSpPr/>
            <p:nvPr/>
          </p:nvGrpSpPr>
          <p:grpSpPr>
            <a:xfrm>
              <a:off x="5112469" y="4032090"/>
              <a:ext cx="946272" cy="643467"/>
              <a:chOff x="936618" y="1707256"/>
              <a:chExt cx="946272" cy="643467"/>
            </a:xfrm>
          </p:grpSpPr>
          <p:grpSp>
            <p:nvGrpSpPr>
              <p:cNvPr id="185" name="Group 184">
                <a:extLst>
                  <a:ext uri="{FF2B5EF4-FFF2-40B4-BE49-F238E27FC236}">
                    <a16:creationId xmlns:a16="http://schemas.microsoft.com/office/drawing/2014/main" id="{0E30D4E4-C392-5851-A7B6-BDF90DA176DB}"/>
                  </a:ext>
                </a:extLst>
              </p:cNvPr>
              <p:cNvGrpSpPr/>
              <p:nvPr/>
            </p:nvGrpSpPr>
            <p:grpSpPr>
              <a:xfrm>
                <a:off x="936618" y="1707256"/>
                <a:ext cx="946272" cy="643467"/>
                <a:chOff x="694268" y="2512259"/>
                <a:chExt cx="946272" cy="643467"/>
              </a:xfrm>
            </p:grpSpPr>
            <p:sp>
              <p:nvSpPr>
                <p:cNvPr id="187" name="Rounded Rectangle 186">
                  <a:extLst>
                    <a:ext uri="{FF2B5EF4-FFF2-40B4-BE49-F238E27FC236}">
                      <a16:creationId xmlns:a16="http://schemas.microsoft.com/office/drawing/2014/main" id="{35DA8B84-FE1B-C014-ADC9-3BE30C44E2BB}"/>
                    </a:ext>
                  </a:extLst>
                </p:cNvPr>
                <p:cNvSpPr/>
                <p:nvPr/>
              </p:nvSpPr>
              <p:spPr>
                <a:xfrm>
                  <a:off x="694268" y="2512259"/>
                  <a:ext cx="946272" cy="643467"/>
                </a:xfrm>
                <a:prstGeom prst="roundRect">
                  <a:avLst/>
                </a:prstGeom>
                <a:solidFill>
                  <a:srgbClr val="EA6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643AEB44-0253-ABAB-2116-3FCCE306AF71}"/>
                    </a:ext>
                  </a:extLst>
                </p:cNvPr>
                <p:cNvSpPr/>
                <p:nvPr/>
              </p:nvSpPr>
              <p:spPr>
                <a:xfrm>
                  <a:off x="762004" y="2576000"/>
                  <a:ext cx="81025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Negation</a:t>
                  </a:r>
                </a:p>
              </p:txBody>
            </p:sp>
          </p:grpSp>
          <p:sp>
            <p:nvSpPr>
              <p:cNvPr id="186" name="TextBox 185">
                <a:extLst>
                  <a:ext uri="{FF2B5EF4-FFF2-40B4-BE49-F238E27FC236}">
                    <a16:creationId xmlns:a16="http://schemas.microsoft.com/office/drawing/2014/main" id="{206EF8DC-12CE-CD53-AC54-AA501DEAFF1D}"/>
                  </a:ext>
                </a:extLst>
              </p:cNvPr>
              <p:cNvSpPr txBox="1"/>
              <p:nvPr/>
            </p:nvSpPr>
            <p:spPr>
              <a:xfrm>
                <a:off x="1198658" y="1978805"/>
                <a:ext cx="412292"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no</a:t>
                </a:r>
              </a:p>
            </p:txBody>
          </p:sp>
        </p:grpSp>
        <p:grpSp>
          <p:nvGrpSpPr>
            <p:cNvPr id="148" name="Group 147">
              <a:extLst>
                <a:ext uri="{FF2B5EF4-FFF2-40B4-BE49-F238E27FC236}">
                  <a16:creationId xmlns:a16="http://schemas.microsoft.com/office/drawing/2014/main" id="{D387F331-3120-85ED-217C-5B90AA02AF93}"/>
                </a:ext>
              </a:extLst>
            </p:cNvPr>
            <p:cNvGrpSpPr/>
            <p:nvPr/>
          </p:nvGrpSpPr>
          <p:grpSpPr>
            <a:xfrm>
              <a:off x="6052858" y="4030853"/>
              <a:ext cx="1770036" cy="643467"/>
              <a:chOff x="969845" y="1707256"/>
              <a:chExt cx="1770036" cy="643467"/>
            </a:xfrm>
          </p:grpSpPr>
          <p:grpSp>
            <p:nvGrpSpPr>
              <p:cNvPr id="181" name="Group 180">
                <a:extLst>
                  <a:ext uri="{FF2B5EF4-FFF2-40B4-BE49-F238E27FC236}">
                    <a16:creationId xmlns:a16="http://schemas.microsoft.com/office/drawing/2014/main" id="{CE56769B-647E-EF6A-A6A8-01186746F359}"/>
                  </a:ext>
                </a:extLst>
              </p:cNvPr>
              <p:cNvGrpSpPr/>
              <p:nvPr/>
            </p:nvGrpSpPr>
            <p:grpSpPr>
              <a:xfrm>
                <a:off x="1028165" y="1707256"/>
                <a:ext cx="1653669" cy="643467"/>
                <a:chOff x="785815" y="2512259"/>
                <a:chExt cx="1653669" cy="643467"/>
              </a:xfrm>
            </p:grpSpPr>
            <p:sp>
              <p:nvSpPr>
                <p:cNvPr id="183" name="Rounded Rectangle 182">
                  <a:extLst>
                    <a:ext uri="{FF2B5EF4-FFF2-40B4-BE49-F238E27FC236}">
                      <a16:creationId xmlns:a16="http://schemas.microsoft.com/office/drawing/2014/main" id="{94776C68-9238-F9FB-7A01-79503DFEFFDB}"/>
                    </a:ext>
                  </a:extLst>
                </p:cNvPr>
                <p:cNvSpPr/>
                <p:nvPr/>
              </p:nvSpPr>
              <p:spPr>
                <a:xfrm>
                  <a:off x="785815" y="2512259"/>
                  <a:ext cx="1653669" cy="643467"/>
                </a:xfrm>
                <a:prstGeom prst="roundRect">
                  <a:avLst/>
                </a:prstGeom>
                <a:solidFill>
                  <a:srgbClr val="EBA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a:extLst>
                    <a:ext uri="{FF2B5EF4-FFF2-40B4-BE49-F238E27FC236}">
                      <a16:creationId xmlns:a16="http://schemas.microsoft.com/office/drawing/2014/main" id="{3F8DB9D7-4323-0A0F-0E1E-CB77C1807A80}"/>
                    </a:ext>
                  </a:extLst>
                </p:cNvPr>
                <p:cNvSpPr/>
                <p:nvPr/>
              </p:nvSpPr>
              <p:spPr>
                <a:xfrm>
                  <a:off x="834249" y="2582085"/>
                  <a:ext cx="1534177"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Contraindication</a:t>
                  </a:r>
                </a:p>
              </p:txBody>
            </p:sp>
          </p:grpSp>
          <p:sp>
            <p:nvSpPr>
              <p:cNvPr id="182" name="TextBox 181">
                <a:extLst>
                  <a:ext uri="{FF2B5EF4-FFF2-40B4-BE49-F238E27FC236}">
                    <a16:creationId xmlns:a16="http://schemas.microsoft.com/office/drawing/2014/main" id="{460E25B9-B499-5304-480F-C24F923DCE9B}"/>
                  </a:ext>
                </a:extLst>
              </p:cNvPr>
              <p:cNvSpPr txBox="1"/>
              <p:nvPr/>
            </p:nvSpPr>
            <p:spPr>
              <a:xfrm>
                <a:off x="969845" y="1968774"/>
                <a:ext cx="177003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contraindications</a:t>
                </a:r>
              </a:p>
            </p:txBody>
          </p:sp>
        </p:grpSp>
        <p:sp>
          <p:nvSpPr>
            <p:cNvPr id="149" name="TextBox 148">
              <a:extLst>
                <a:ext uri="{FF2B5EF4-FFF2-40B4-BE49-F238E27FC236}">
                  <a16:creationId xmlns:a16="http://schemas.microsoft.com/office/drawing/2014/main" id="{42B9D45D-9DF0-E38A-12F3-0CAEE3D6E98D}"/>
                </a:ext>
              </a:extLst>
            </p:cNvPr>
            <p:cNvSpPr txBox="1"/>
            <p:nvPr/>
          </p:nvSpPr>
          <p:spPr>
            <a:xfrm>
              <a:off x="7727747" y="431179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to</a:t>
              </a:r>
            </a:p>
          </p:txBody>
        </p:sp>
        <p:sp>
          <p:nvSpPr>
            <p:cNvPr id="150" name="TextBox 149">
              <a:extLst>
                <a:ext uri="{FF2B5EF4-FFF2-40B4-BE49-F238E27FC236}">
                  <a16:creationId xmlns:a16="http://schemas.microsoft.com/office/drawing/2014/main" id="{2C45F0C3-BCC8-E765-5B94-5870E57A6FBC}"/>
                </a:ext>
              </a:extLst>
            </p:cNvPr>
            <p:cNvSpPr txBox="1"/>
            <p:nvPr/>
          </p:nvSpPr>
          <p:spPr>
            <a:xfrm>
              <a:off x="4544653" y="4292371"/>
              <a:ext cx="703378"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with</a:t>
              </a:r>
            </a:p>
          </p:txBody>
        </p:sp>
        <p:sp>
          <p:nvSpPr>
            <p:cNvPr id="151" name="TextBox 150">
              <a:extLst>
                <a:ext uri="{FF2B5EF4-FFF2-40B4-BE49-F238E27FC236}">
                  <a16:creationId xmlns:a16="http://schemas.microsoft.com/office/drawing/2014/main" id="{3C88E229-FE9A-FC84-64A5-2EA10485D4C9}"/>
                </a:ext>
              </a:extLst>
            </p:cNvPr>
            <p:cNvSpPr txBox="1"/>
            <p:nvPr/>
          </p:nvSpPr>
          <p:spPr>
            <a:xfrm>
              <a:off x="4407377" y="237812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t>
              </a:r>
            </a:p>
          </p:txBody>
        </p:sp>
        <p:sp>
          <p:nvSpPr>
            <p:cNvPr id="152" name="TextBox 151">
              <a:extLst>
                <a:ext uri="{FF2B5EF4-FFF2-40B4-BE49-F238E27FC236}">
                  <a16:creationId xmlns:a16="http://schemas.microsoft.com/office/drawing/2014/main" id="{BE29C613-1715-6200-04C4-6E64D2479922}"/>
                </a:ext>
              </a:extLst>
            </p:cNvPr>
            <p:cNvSpPr txBox="1"/>
            <p:nvPr/>
          </p:nvSpPr>
          <p:spPr>
            <a:xfrm>
              <a:off x="6430615" y="2393937"/>
              <a:ext cx="563952"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and</a:t>
              </a:r>
            </a:p>
          </p:txBody>
        </p:sp>
        <p:grpSp>
          <p:nvGrpSpPr>
            <p:cNvPr id="153" name="Group 152">
              <a:extLst>
                <a:ext uri="{FF2B5EF4-FFF2-40B4-BE49-F238E27FC236}">
                  <a16:creationId xmlns:a16="http://schemas.microsoft.com/office/drawing/2014/main" id="{FC0BD28E-D6DE-4063-78D0-103313DDB530}"/>
                </a:ext>
              </a:extLst>
            </p:cNvPr>
            <p:cNvGrpSpPr/>
            <p:nvPr/>
          </p:nvGrpSpPr>
          <p:grpSpPr>
            <a:xfrm>
              <a:off x="5999819" y="1730761"/>
              <a:ext cx="1265580" cy="369225"/>
              <a:chOff x="1664532" y="346431"/>
              <a:chExt cx="1265580" cy="369225"/>
            </a:xfrm>
          </p:grpSpPr>
          <p:grpSp>
            <p:nvGrpSpPr>
              <p:cNvPr id="176" name="Group 175">
                <a:extLst>
                  <a:ext uri="{FF2B5EF4-FFF2-40B4-BE49-F238E27FC236}">
                    <a16:creationId xmlns:a16="http://schemas.microsoft.com/office/drawing/2014/main" id="{C0B44EB2-6354-4191-2895-6DB020A87B10}"/>
                  </a:ext>
                </a:extLst>
              </p:cNvPr>
              <p:cNvGrpSpPr/>
              <p:nvPr/>
            </p:nvGrpSpPr>
            <p:grpSpPr>
              <a:xfrm>
                <a:off x="1664532" y="346431"/>
                <a:ext cx="1239655" cy="336368"/>
                <a:chOff x="1664532" y="346431"/>
                <a:chExt cx="1239655" cy="336368"/>
              </a:xfrm>
            </p:grpSpPr>
            <p:cxnSp>
              <p:nvCxnSpPr>
                <p:cNvPr id="178" name="Straight Connector 177">
                  <a:extLst>
                    <a:ext uri="{FF2B5EF4-FFF2-40B4-BE49-F238E27FC236}">
                      <a16:creationId xmlns:a16="http://schemas.microsoft.com/office/drawing/2014/main" id="{F0BD1A8C-E721-61F1-FE82-27EF22384666}"/>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34C31C6-FBC9-01C8-408D-2EBF862A2568}"/>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57059C12-8171-A8E0-B8E0-1E0F33CDAA51}"/>
                    </a:ext>
                  </a:extLst>
                </p:cNvPr>
                <p:cNvSpPr txBox="1"/>
                <p:nvPr/>
              </p:nvSpPr>
              <p:spPr>
                <a:xfrm>
                  <a:off x="2187709" y="346431"/>
                  <a:ext cx="373793"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Or</a:t>
                  </a:r>
                </a:p>
              </p:txBody>
            </p:sp>
          </p:grpSp>
          <p:sp>
            <p:nvSpPr>
              <p:cNvPr id="177" name="Down Arrow 176">
                <a:extLst>
                  <a:ext uri="{FF2B5EF4-FFF2-40B4-BE49-F238E27FC236}">
                    <a16:creationId xmlns:a16="http://schemas.microsoft.com/office/drawing/2014/main" id="{9EE0C5F2-9310-8E82-BF85-C51293CBCCB1}"/>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B2D2D00F-887A-AD1C-5C55-F903DD7F2571}"/>
                </a:ext>
              </a:extLst>
            </p:cNvPr>
            <p:cNvGrpSpPr/>
            <p:nvPr/>
          </p:nvGrpSpPr>
          <p:grpSpPr>
            <a:xfrm>
              <a:off x="5559553" y="3626637"/>
              <a:ext cx="1275833" cy="364165"/>
              <a:chOff x="5764893" y="327779"/>
              <a:chExt cx="1275833" cy="364165"/>
            </a:xfrm>
          </p:grpSpPr>
          <p:grpSp>
            <p:nvGrpSpPr>
              <p:cNvPr id="171" name="Group 170">
                <a:extLst>
                  <a:ext uri="{FF2B5EF4-FFF2-40B4-BE49-F238E27FC236}">
                    <a16:creationId xmlns:a16="http://schemas.microsoft.com/office/drawing/2014/main" id="{FE7A7F2C-F737-22F3-BC55-E7CDD70AEDCF}"/>
                  </a:ext>
                </a:extLst>
              </p:cNvPr>
              <p:cNvGrpSpPr/>
              <p:nvPr/>
            </p:nvGrpSpPr>
            <p:grpSpPr>
              <a:xfrm>
                <a:off x="5764893" y="327779"/>
                <a:ext cx="1239655" cy="351651"/>
                <a:chOff x="1664532" y="331148"/>
                <a:chExt cx="1239655" cy="351651"/>
              </a:xfrm>
            </p:grpSpPr>
            <p:cxnSp>
              <p:nvCxnSpPr>
                <p:cNvPr id="173" name="Straight Connector 172">
                  <a:extLst>
                    <a:ext uri="{FF2B5EF4-FFF2-40B4-BE49-F238E27FC236}">
                      <a16:creationId xmlns:a16="http://schemas.microsoft.com/office/drawing/2014/main" id="{E191DCC4-61FB-0C28-5506-648021495D10}"/>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10010ED-9333-1069-1B2A-6107CDDF3A5B}"/>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04A5C74-41DF-1CCA-E8E0-0C219690BEC5}"/>
                    </a:ext>
                  </a:extLst>
                </p:cNvPr>
                <p:cNvSpPr txBox="1"/>
                <p:nvPr/>
              </p:nvSpPr>
              <p:spPr>
                <a:xfrm>
                  <a:off x="1905140" y="331148"/>
                  <a:ext cx="915121"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Negates</a:t>
                  </a:r>
                </a:p>
              </p:txBody>
            </p:sp>
          </p:grpSp>
          <p:sp>
            <p:nvSpPr>
              <p:cNvPr id="172" name="Down Arrow 171">
                <a:extLst>
                  <a:ext uri="{FF2B5EF4-FFF2-40B4-BE49-F238E27FC236}">
                    <a16:creationId xmlns:a16="http://schemas.microsoft.com/office/drawing/2014/main" id="{8D62D984-53A0-97A4-BCC7-1AC91324F449}"/>
                  </a:ext>
                </a:extLst>
              </p:cNvPr>
              <p:cNvSpPr/>
              <p:nvPr/>
            </p:nvSpPr>
            <p:spPr>
              <a:xfrm>
                <a:off x="6955502" y="566744"/>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4D32455B-5FBA-CC5A-5B8B-DE92DA5B0ACA}"/>
                </a:ext>
              </a:extLst>
            </p:cNvPr>
            <p:cNvGrpSpPr/>
            <p:nvPr/>
          </p:nvGrpSpPr>
          <p:grpSpPr>
            <a:xfrm>
              <a:off x="7143074" y="3600095"/>
              <a:ext cx="1466593" cy="384220"/>
              <a:chOff x="7348414" y="301237"/>
              <a:chExt cx="1809022" cy="384220"/>
            </a:xfrm>
          </p:grpSpPr>
          <p:grpSp>
            <p:nvGrpSpPr>
              <p:cNvPr id="166" name="Group 165">
                <a:extLst>
                  <a:ext uri="{FF2B5EF4-FFF2-40B4-BE49-F238E27FC236}">
                    <a16:creationId xmlns:a16="http://schemas.microsoft.com/office/drawing/2014/main" id="{0167ED66-8A00-C710-83A9-D2D1485F28FF}"/>
                  </a:ext>
                </a:extLst>
              </p:cNvPr>
              <p:cNvGrpSpPr/>
              <p:nvPr/>
            </p:nvGrpSpPr>
            <p:grpSpPr>
              <a:xfrm>
                <a:off x="7348414" y="301237"/>
                <a:ext cx="1778329" cy="366945"/>
                <a:chOff x="1664532" y="315854"/>
                <a:chExt cx="1239655" cy="366945"/>
              </a:xfrm>
            </p:grpSpPr>
            <p:cxnSp>
              <p:nvCxnSpPr>
                <p:cNvPr id="168" name="Straight Connector 167">
                  <a:extLst>
                    <a:ext uri="{FF2B5EF4-FFF2-40B4-BE49-F238E27FC236}">
                      <a16:creationId xmlns:a16="http://schemas.microsoft.com/office/drawing/2014/main" id="{781C1513-B689-C590-86BC-CC0D6F3B85F9}"/>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70F2C99-8360-AF1B-EA72-0A7ECB35E9D2}"/>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3C6E88BC-713F-D2BA-FE53-E890D861B0BB}"/>
                    </a:ext>
                  </a:extLst>
                </p:cNvPr>
                <p:cNvSpPr txBox="1"/>
                <p:nvPr/>
              </p:nvSpPr>
              <p:spPr>
                <a:xfrm>
                  <a:off x="1762753" y="315854"/>
                  <a:ext cx="1072312"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Contraindicates</a:t>
                  </a:r>
                </a:p>
              </p:txBody>
            </p:sp>
          </p:grpSp>
          <p:sp>
            <p:nvSpPr>
              <p:cNvPr id="167" name="Down Arrow 166">
                <a:extLst>
                  <a:ext uri="{FF2B5EF4-FFF2-40B4-BE49-F238E27FC236}">
                    <a16:creationId xmlns:a16="http://schemas.microsoft.com/office/drawing/2014/main" id="{111EFCDA-EF1B-543D-FD12-09ED9D2244BF}"/>
                  </a:ext>
                </a:extLst>
              </p:cNvPr>
              <p:cNvSpPr/>
              <p:nvPr/>
            </p:nvSpPr>
            <p:spPr>
              <a:xfrm>
                <a:off x="9072212" y="560257"/>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E643CBC7-1E6D-58C1-4B79-1ABAA914994F}"/>
                </a:ext>
              </a:extLst>
            </p:cNvPr>
            <p:cNvGrpSpPr/>
            <p:nvPr/>
          </p:nvGrpSpPr>
          <p:grpSpPr>
            <a:xfrm>
              <a:off x="7612943" y="2147244"/>
              <a:ext cx="641891" cy="643467"/>
              <a:chOff x="2524655" y="2018217"/>
              <a:chExt cx="641891" cy="643467"/>
            </a:xfrm>
          </p:grpSpPr>
          <p:sp>
            <p:nvSpPr>
              <p:cNvPr id="163" name="Rounded Rectangle 162">
                <a:extLst>
                  <a:ext uri="{FF2B5EF4-FFF2-40B4-BE49-F238E27FC236}">
                    <a16:creationId xmlns:a16="http://schemas.microsoft.com/office/drawing/2014/main" id="{D00BA5F8-8C2C-A411-81EF-44D6866C8D6D}"/>
                  </a:ext>
                </a:extLst>
              </p:cNvPr>
              <p:cNvSpPr/>
              <p:nvPr/>
            </p:nvSpPr>
            <p:spPr>
              <a:xfrm>
                <a:off x="2524655" y="2018217"/>
                <a:ext cx="641891" cy="643467"/>
              </a:xfrm>
              <a:prstGeom prst="roundRect">
                <a:avLst/>
              </a:prstGeom>
              <a:solidFill>
                <a:srgbClr val="8F1EB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ounded Rectangle 163">
                <a:extLst>
                  <a:ext uri="{FF2B5EF4-FFF2-40B4-BE49-F238E27FC236}">
                    <a16:creationId xmlns:a16="http://schemas.microsoft.com/office/drawing/2014/main" id="{859E7563-2608-D488-A912-28C6FDA7DEAE}"/>
                  </a:ext>
                </a:extLst>
              </p:cNvPr>
              <p:cNvSpPr/>
              <p:nvPr/>
            </p:nvSpPr>
            <p:spPr>
              <a:xfrm>
                <a:off x="2568175" y="2081958"/>
                <a:ext cx="54941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Age</a:t>
                </a:r>
              </a:p>
            </p:txBody>
          </p:sp>
          <p:sp>
            <p:nvSpPr>
              <p:cNvPr id="165" name="TextBox 164">
                <a:extLst>
                  <a:ext uri="{FF2B5EF4-FFF2-40B4-BE49-F238E27FC236}">
                    <a16:creationId xmlns:a16="http://schemas.microsoft.com/office/drawing/2014/main" id="{16D4B4A9-979F-E404-5335-092610E3B3BF}"/>
                  </a:ext>
                </a:extLst>
              </p:cNvPr>
              <p:cNvSpPr txBox="1"/>
              <p:nvPr/>
            </p:nvSpPr>
            <p:spPr>
              <a:xfrm>
                <a:off x="2537267" y="2280824"/>
                <a:ext cx="628698"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aged</a:t>
                </a:r>
              </a:p>
            </p:txBody>
          </p:sp>
        </p:grpSp>
        <p:grpSp>
          <p:nvGrpSpPr>
            <p:cNvPr id="157" name="Group 156">
              <a:extLst>
                <a:ext uri="{FF2B5EF4-FFF2-40B4-BE49-F238E27FC236}">
                  <a16:creationId xmlns:a16="http://schemas.microsoft.com/office/drawing/2014/main" id="{966B8A2D-64AC-49F3-B809-F1976824FAB3}"/>
                </a:ext>
              </a:extLst>
            </p:cNvPr>
            <p:cNvGrpSpPr/>
            <p:nvPr/>
          </p:nvGrpSpPr>
          <p:grpSpPr>
            <a:xfrm>
              <a:off x="7836766" y="1715248"/>
              <a:ext cx="1317160" cy="387965"/>
              <a:chOff x="1664532" y="327691"/>
              <a:chExt cx="1344709" cy="387965"/>
            </a:xfrm>
          </p:grpSpPr>
          <p:grpSp>
            <p:nvGrpSpPr>
              <p:cNvPr id="158" name="Group 157">
                <a:extLst>
                  <a:ext uri="{FF2B5EF4-FFF2-40B4-BE49-F238E27FC236}">
                    <a16:creationId xmlns:a16="http://schemas.microsoft.com/office/drawing/2014/main" id="{D228AA2C-14DE-A6C9-726A-F2AA2C42647A}"/>
                  </a:ext>
                </a:extLst>
              </p:cNvPr>
              <p:cNvGrpSpPr/>
              <p:nvPr/>
            </p:nvGrpSpPr>
            <p:grpSpPr>
              <a:xfrm>
                <a:off x="1664532" y="327691"/>
                <a:ext cx="1344709" cy="355108"/>
                <a:chOff x="1664532" y="327691"/>
                <a:chExt cx="1344709" cy="355108"/>
              </a:xfrm>
            </p:grpSpPr>
            <p:cxnSp>
              <p:nvCxnSpPr>
                <p:cNvPr id="160" name="Straight Connector 159">
                  <a:extLst>
                    <a:ext uri="{FF2B5EF4-FFF2-40B4-BE49-F238E27FC236}">
                      <a16:creationId xmlns:a16="http://schemas.microsoft.com/office/drawing/2014/main" id="{1CFBC5AC-2165-E82C-73D2-8134A147A9D6}"/>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9C254B2-A05D-498F-460C-EC5005A6BCD5}"/>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F4DE6070-8EC8-4BB7-F91E-CEDF375FF76E}"/>
                    </a:ext>
                  </a:extLst>
                </p:cNvPr>
                <p:cNvSpPr txBox="1"/>
                <p:nvPr/>
              </p:nvSpPr>
              <p:spPr>
                <a:xfrm>
                  <a:off x="1774311" y="327691"/>
                  <a:ext cx="1234930"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Numeric-Filter</a:t>
                  </a:r>
                </a:p>
              </p:txBody>
            </p:sp>
          </p:grpSp>
          <p:sp>
            <p:nvSpPr>
              <p:cNvPr id="159" name="Down Arrow 158">
                <a:extLst>
                  <a:ext uri="{FF2B5EF4-FFF2-40B4-BE49-F238E27FC236}">
                    <a16:creationId xmlns:a16="http://schemas.microsoft.com/office/drawing/2014/main" id="{67399037-F080-2439-7975-A458655057C3}"/>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 name="Group 209">
            <a:extLst>
              <a:ext uri="{FF2B5EF4-FFF2-40B4-BE49-F238E27FC236}">
                <a16:creationId xmlns:a16="http://schemas.microsoft.com/office/drawing/2014/main" id="{0F9A4208-3A32-CEAB-607A-1244ACAC095A}"/>
              </a:ext>
            </a:extLst>
          </p:cNvPr>
          <p:cNvGrpSpPr/>
          <p:nvPr/>
        </p:nvGrpSpPr>
        <p:grpSpPr>
          <a:xfrm>
            <a:off x="5476913" y="5448429"/>
            <a:ext cx="1202572" cy="1227007"/>
            <a:chOff x="8179248" y="4499369"/>
            <a:chExt cx="1202572" cy="1227007"/>
          </a:xfrm>
        </p:grpSpPr>
        <p:sp>
          <p:nvSpPr>
            <p:cNvPr id="211" name="TextBox 210">
              <a:extLst>
                <a:ext uri="{FF2B5EF4-FFF2-40B4-BE49-F238E27FC236}">
                  <a16:creationId xmlns:a16="http://schemas.microsoft.com/office/drawing/2014/main" id="{FB9F92EA-FC6B-9BD1-2376-3F13EA55912D}"/>
                </a:ext>
              </a:extLst>
            </p:cNvPr>
            <p:cNvSpPr txBox="1"/>
            <p:nvPr/>
          </p:nvSpPr>
          <p:spPr>
            <a:xfrm>
              <a:off x="8179248" y="4499369"/>
              <a:ext cx="1202572" cy="646331"/>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Relation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Extraction</a:t>
              </a:r>
            </a:p>
          </p:txBody>
        </p:sp>
        <p:sp>
          <p:nvSpPr>
            <p:cNvPr id="212" name="Rounded Rectangle 211">
              <a:extLst>
                <a:ext uri="{FF2B5EF4-FFF2-40B4-BE49-F238E27FC236}">
                  <a16:creationId xmlns:a16="http://schemas.microsoft.com/office/drawing/2014/main" id="{CEA483A6-9DAB-3DAC-8384-B58671555B0B}"/>
                </a:ext>
              </a:extLst>
            </p:cNvPr>
            <p:cNvSpPr/>
            <p:nvPr/>
          </p:nvSpPr>
          <p:spPr>
            <a:xfrm>
              <a:off x="8232663" y="5145700"/>
              <a:ext cx="1045579" cy="580676"/>
            </a:xfrm>
            <a:prstGeom prst="roundRect">
              <a:avLst/>
            </a:prstGeom>
            <a:solidFill>
              <a:srgbClr val="E866A1">
                <a:alpha val="5098"/>
              </a:srgbClr>
            </a:solidFill>
            <a:ln>
              <a:solidFill>
                <a:srgbClr val="E866A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3C37DB96-4082-CB0E-7A37-6B28A3FA9166}"/>
                </a:ext>
              </a:extLst>
            </p:cNvPr>
            <p:cNvSpPr txBox="1"/>
            <p:nvPr/>
          </p:nvSpPr>
          <p:spPr>
            <a:xfrm>
              <a:off x="8442254" y="5197100"/>
              <a:ext cx="65594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R-BERT</a:t>
              </a:r>
            </a:p>
          </p:txBody>
        </p:sp>
        <p:sp>
          <p:nvSpPr>
            <p:cNvPr id="214" name="Rounded Rectangle 213">
              <a:extLst>
                <a:ext uri="{FF2B5EF4-FFF2-40B4-BE49-F238E27FC236}">
                  <a16:creationId xmlns:a16="http://schemas.microsoft.com/office/drawing/2014/main" id="{F477B866-B2ED-7FB2-A857-DEE1991BA282}"/>
                </a:ext>
              </a:extLst>
            </p:cNvPr>
            <p:cNvSpPr/>
            <p:nvPr/>
          </p:nvSpPr>
          <p:spPr>
            <a:xfrm>
              <a:off x="8480450" y="5440630"/>
              <a:ext cx="569377" cy="211224"/>
            </a:xfrm>
            <a:prstGeom prst="roundRect">
              <a:avLst/>
            </a:prstGeom>
            <a:solidFill>
              <a:srgbClr val="E866A1"/>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grpSp>
        <p:nvGrpSpPr>
          <p:cNvPr id="215" name="Group 214">
            <a:extLst>
              <a:ext uri="{FF2B5EF4-FFF2-40B4-BE49-F238E27FC236}">
                <a16:creationId xmlns:a16="http://schemas.microsoft.com/office/drawing/2014/main" id="{C77DF205-AC2C-7105-A458-24EC063A0DA9}"/>
              </a:ext>
            </a:extLst>
          </p:cNvPr>
          <p:cNvGrpSpPr/>
          <p:nvPr/>
        </p:nvGrpSpPr>
        <p:grpSpPr>
          <a:xfrm>
            <a:off x="3921035" y="5448429"/>
            <a:ext cx="1545616" cy="1227007"/>
            <a:chOff x="4381761" y="4580373"/>
            <a:chExt cx="1545616" cy="1227007"/>
          </a:xfrm>
        </p:grpSpPr>
        <p:sp>
          <p:nvSpPr>
            <p:cNvPr id="216" name="TextBox 215">
              <a:extLst>
                <a:ext uri="{FF2B5EF4-FFF2-40B4-BE49-F238E27FC236}">
                  <a16:creationId xmlns:a16="http://schemas.microsoft.com/office/drawing/2014/main" id="{22E1AC04-5E20-89E8-A68B-51DC5ED4D2F3}"/>
                </a:ext>
              </a:extLst>
            </p:cNvPr>
            <p:cNvSpPr txBox="1"/>
            <p:nvPr/>
          </p:nvSpPr>
          <p:spPr>
            <a:xfrm>
              <a:off x="4381761" y="4580373"/>
              <a:ext cx="1545616" cy="646331"/>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Named Entity</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Recognition</a:t>
              </a:r>
            </a:p>
          </p:txBody>
        </p:sp>
        <p:sp>
          <p:nvSpPr>
            <p:cNvPr id="217" name="Rounded Rectangle 216">
              <a:extLst>
                <a:ext uri="{FF2B5EF4-FFF2-40B4-BE49-F238E27FC236}">
                  <a16:creationId xmlns:a16="http://schemas.microsoft.com/office/drawing/2014/main" id="{4C3DD6EE-201B-114D-C2BB-9609B089918C}"/>
                </a:ext>
              </a:extLst>
            </p:cNvPr>
            <p:cNvSpPr/>
            <p:nvPr/>
          </p:nvSpPr>
          <p:spPr>
            <a:xfrm>
              <a:off x="4639411" y="5226704"/>
              <a:ext cx="1045579" cy="580676"/>
            </a:xfrm>
            <a:prstGeom prst="roundRect">
              <a:avLst/>
            </a:prstGeom>
            <a:solidFill>
              <a:srgbClr val="14C5AB">
                <a:alpha val="5098"/>
              </a:srgbClr>
            </a:solidFill>
            <a:ln>
              <a:solidFill>
                <a:srgbClr val="12D54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0C5E9FF6-4DF3-F0B4-B200-2E1DDB610698}"/>
                </a:ext>
              </a:extLst>
            </p:cNvPr>
            <p:cNvSpPr txBox="1"/>
            <p:nvPr/>
          </p:nvSpPr>
          <p:spPr>
            <a:xfrm>
              <a:off x="4891516" y="5255432"/>
              <a:ext cx="526106"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a:t>
              </a:r>
            </a:p>
          </p:txBody>
        </p:sp>
        <p:sp>
          <p:nvSpPr>
            <p:cNvPr id="219" name="Rounded Rectangle 218">
              <a:extLst>
                <a:ext uri="{FF2B5EF4-FFF2-40B4-BE49-F238E27FC236}">
                  <a16:creationId xmlns:a16="http://schemas.microsoft.com/office/drawing/2014/main" id="{6FEA6861-D059-873C-0619-53673FBC5152}"/>
                </a:ext>
              </a:extLst>
            </p:cNvPr>
            <p:cNvSpPr/>
            <p:nvPr/>
          </p:nvSpPr>
          <p:spPr>
            <a:xfrm>
              <a:off x="4877082" y="5521866"/>
              <a:ext cx="569377" cy="211224"/>
            </a:xfrm>
            <a:prstGeom prst="roundRect">
              <a:avLst/>
            </a:prstGeom>
            <a:solidFill>
              <a:srgbClr val="14C5AB"/>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220" name="Down Arrow 219">
            <a:extLst>
              <a:ext uri="{FF2B5EF4-FFF2-40B4-BE49-F238E27FC236}">
                <a16:creationId xmlns:a16="http://schemas.microsoft.com/office/drawing/2014/main" id="{66CC7840-0EE7-1488-BDD0-D5A9B491DDF9}"/>
              </a:ext>
            </a:extLst>
          </p:cNvPr>
          <p:cNvSpPr/>
          <p:nvPr/>
        </p:nvSpPr>
        <p:spPr>
          <a:xfrm rot="18438532">
            <a:off x="3260712" y="4674616"/>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Down Arrow 220">
            <a:extLst>
              <a:ext uri="{FF2B5EF4-FFF2-40B4-BE49-F238E27FC236}">
                <a16:creationId xmlns:a16="http://schemas.microsoft.com/office/drawing/2014/main" id="{551DCA8F-7BE1-2F05-2078-C3B9B72721F3}"/>
              </a:ext>
            </a:extLst>
          </p:cNvPr>
          <p:cNvSpPr/>
          <p:nvPr/>
        </p:nvSpPr>
        <p:spPr>
          <a:xfrm rot="13576720">
            <a:off x="6875700" y="4764982"/>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a:extLst>
              <a:ext uri="{FF2B5EF4-FFF2-40B4-BE49-F238E27FC236}">
                <a16:creationId xmlns:a16="http://schemas.microsoft.com/office/drawing/2014/main" id="{FFF92846-583C-C77A-827D-4A58ED163EED}"/>
              </a:ext>
            </a:extLst>
          </p:cNvPr>
          <p:cNvCxnSpPr>
            <a:cxnSpLocks/>
          </p:cNvCxnSpPr>
          <p:nvPr/>
        </p:nvCxnSpPr>
        <p:spPr>
          <a:xfrm>
            <a:off x="5366559" y="1787251"/>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1867245-67CF-90BB-825A-3E122F7F4211}"/>
              </a:ext>
            </a:extLst>
          </p:cNvPr>
          <p:cNvCxnSpPr>
            <a:cxnSpLocks/>
          </p:cNvCxnSpPr>
          <p:nvPr/>
        </p:nvCxnSpPr>
        <p:spPr>
          <a:xfrm flipV="1">
            <a:off x="146109" y="1719037"/>
            <a:ext cx="11787124" cy="6413"/>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99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77</a:t>
            </a:fld>
            <a:endParaRPr lang="en-US" dirty="0"/>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2,3</a:t>
            </a:r>
            <a:endParaRPr lang="en-US" sz="2800"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DB8AA535-64C4-8217-F6F3-077630FCB5F0}"/>
              </a:ext>
            </a:extLst>
          </p:cNvPr>
          <p:cNvSpPr txBox="1"/>
          <p:nvPr/>
        </p:nvSpPr>
        <p:spPr>
          <a:xfrm>
            <a:off x="847808" y="1301321"/>
            <a:ext cx="6905160" cy="738664"/>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Transform to </a:t>
            </a:r>
            <a:r>
              <a:rPr lang="en-US" sz="1400" b="1" dirty="0">
                <a:solidFill>
                  <a:schemeClr val="accent6"/>
                </a:solidFill>
                <a:latin typeface="Roboto Light" panose="02000000000000000000" pitchFamily="2" charset="0"/>
                <a:ea typeface="Roboto Light" panose="02000000000000000000" pitchFamily="2" charset="0"/>
              </a:rPr>
              <a:t>logical form prediction input string</a:t>
            </a:r>
            <a:r>
              <a:rPr lang="en-US" sz="1400" dirty="0">
                <a:latin typeface="Roboto Light" panose="02000000000000000000" pitchFamily="2" charset="0"/>
                <a:ea typeface="Roboto Light" panose="02000000000000000000" pitchFamily="2" charset="0"/>
              </a:rPr>
              <a:t>, replacing raw text named entities values with named entities names and removing any hypothetical events.</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3" name="Group 2">
            <a:extLst>
              <a:ext uri="{FF2B5EF4-FFF2-40B4-BE49-F238E27FC236}">
                <a16:creationId xmlns:a16="http://schemas.microsoft.com/office/drawing/2014/main" id="{578C21B1-876A-1392-8251-77FEDB622674}"/>
              </a:ext>
            </a:extLst>
          </p:cNvPr>
          <p:cNvGrpSpPr/>
          <p:nvPr/>
        </p:nvGrpSpPr>
        <p:grpSpPr>
          <a:xfrm>
            <a:off x="0" y="2440212"/>
            <a:ext cx="5296105" cy="2960309"/>
            <a:chOff x="4407377" y="1715248"/>
            <a:chExt cx="5296105" cy="2960309"/>
          </a:xfrm>
        </p:grpSpPr>
        <p:grpSp>
          <p:nvGrpSpPr>
            <p:cNvPr id="5" name="Group 4">
              <a:extLst>
                <a:ext uri="{FF2B5EF4-FFF2-40B4-BE49-F238E27FC236}">
                  <a16:creationId xmlns:a16="http://schemas.microsoft.com/office/drawing/2014/main" id="{A4D9C4CC-BB4C-AB3B-3C33-9DD110E5C5C2}"/>
                </a:ext>
              </a:extLst>
            </p:cNvPr>
            <p:cNvGrpSpPr/>
            <p:nvPr/>
          </p:nvGrpSpPr>
          <p:grpSpPr>
            <a:xfrm>
              <a:off x="8048710" y="4032090"/>
              <a:ext cx="1061986" cy="643467"/>
              <a:chOff x="905241" y="2512259"/>
              <a:chExt cx="1061986" cy="643467"/>
            </a:xfrm>
          </p:grpSpPr>
          <p:sp>
            <p:nvSpPr>
              <p:cNvPr id="138" name="Rounded Rectangle 137">
                <a:extLst>
                  <a:ext uri="{FF2B5EF4-FFF2-40B4-BE49-F238E27FC236}">
                    <a16:creationId xmlns:a16="http://schemas.microsoft.com/office/drawing/2014/main" id="{A88280DC-13BE-6EC1-0787-E0B18E21C3C9}"/>
                  </a:ext>
                </a:extLst>
              </p:cNvPr>
              <p:cNvSpPr/>
              <p:nvPr/>
            </p:nvSpPr>
            <p:spPr>
              <a:xfrm>
                <a:off x="905241" y="2512259"/>
                <a:ext cx="1061986" cy="643467"/>
              </a:xfrm>
              <a:prstGeom prst="roundRect">
                <a:avLst/>
              </a:prstGeom>
              <a:solidFill>
                <a:srgbClr val="EEB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a:extLst>
                  <a:ext uri="{FF2B5EF4-FFF2-40B4-BE49-F238E27FC236}">
                    <a16:creationId xmlns:a16="http://schemas.microsoft.com/office/drawing/2014/main" id="{F3C41D39-BBC2-62B3-919A-B5222C186B4E}"/>
                  </a:ext>
                </a:extLst>
              </p:cNvPr>
              <p:cNvSpPr/>
              <p:nvPr/>
            </p:nvSpPr>
            <p:spPr>
              <a:xfrm>
                <a:off x="1027765" y="2585355"/>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Drug</a:t>
                </a:r>
              </a:p>
            </p:txBody>
          </p:sp>
        </p:grpSp>
        <p:sp>
          <p:nvSpPr>
            <p:cNvPr id="6" name="TextBox 5">
              <a:extLst>
                <a:ext uri="{FF2B5EF4-FFF2-40B4-BE49-F238E27FC236}">
                  <a16:creationId xmlns:a16="http://schemas.microsoft.com/office/drawing/2014/main" id="{F3ACA04D-2893-F246-0692-850400A4F0D3}"/>
                </a:ext>
              </a:extLst>
            </p:cNvPr>
            <p:cNvSpPr txBox="1"/>
            <p:nvPr/>
          </p:nvSpPr>
          <p:spPr>
            <a:xfrm>
              <a:off x="8003009" y="4321452"/>
              <a:ext cx="1128834"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metformin</a:t>
              </a:r>
            </a:p>
          </p:txBody>
        </p:sp>
        <p:grpSp>
          <p:nvGrpSpPr>
            <p:cNvPr id="7" name="Group 6">
              <a:extLst>
                <a:ext uri="{FF2B5EF4-FFF2-40B4-BE49-F238E27FC236}">
                  <a16:creationId xmlns:a16="http://schemas.microsoft.com/office/drawing/2014/main" id="{EACD6369-8905-8121-70FB-C9DEC367FFCB}"/>
                </a:ext>
              </a:extLst>
            </p:cNvPr>
            <p:cNvGrpSpPr/>
            <p:nvPr/>
          </p:nvGrpSpPr>
          <p:grpSpPr>
            <a:xfrm>
              <a:off x="4595394" y="2099986"/>
              <a:ext cx="978160" cy="643467"/>
              <a:chOff x="936617" y="1707256"/>
              <a:chExt cx="999065" cy="643467"/>
            </a:xfrm>
          </p:grpSpPr>
          <p:grpSp>
            <p:nvGrpSpPr>
              <p:cNvPr id="134" name="Group 133">
                <a:extLst>
                  <a:ext uri="{FF2B5EF4-FFF2-40B4-BE49-F238E27FC236}">
                    <a16:creationId xmlns:a16="http://schemas.microsoft.com/office/drawing/2014/main" id="{768B24F1-816E-D1D5-5175-7502297FD185}"/>
                  </a:ext>
                </a:extLst>
              </p:cNvPr>
              <p:cNvGrpSpPr/>
              <p:nvPr/>
            </p:nvGrpSpPr>
            <p:grpSpPr>
              <a:xfrm>
                <a:off x="936617" y="1707256"/>
                <a:ext cx="999065" cy="643467"/>
                <a:chOff x="694267" y="2512259"/>
                <a:chExt cx="999065" cy="643467"/>
              </a:xfrm>
            </p:grpSpPr>
            <p:sp>
              <p:nvSpPr>
                <p:cNvPr id="136" name="Rounded Rectangle 135">
                  <a:extLst>
                    <a:ext uri="{FF2B5EF4-FFF2-40B4-BE49-F238E27FC236}">
                      <a16:creationId xmlns:a16="http://schemas.microsoft.com/office/drawing/2014/main" id="{D1376E15-64C9-24A3-EA17-827F7704112E}"/>
                    </a:ext>
                  </a:extLst>
                </p:cNvPr>
                <p:cNvSpPr/>
                <p:nvPr/>
              </p:nvSpPr>
              <p:spPr>
                <a:xfrm>
                  <a:off x="694267" y="2512259"/>
                  <a:ext cx="999065" cy="643467"/>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a:extLst>
                    <a:ext uri="{FF2B5EF4-FFF2-40B4-BE49-F238E27FC236}">
                      <a16:creationId xmlns:a16="http://schemas.microsoft.com/office/drawing/2014/main" id="{6D06684D-84DF-F999-2C18-93285980D8A2}"/>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Condition</a:t>
                  </a:r>
                </a:p>
              </p:txBody>
            </p:sp>
          </p:grpSp>
          <p:sp>
            <p:nvSpPr>
              <p:cNvPr id="135" name="TextBox 134">
                <a:extLst>
                  <a:ext uri="{FF2B5EF4-FFF2-40B4-BE49-F238E27FC236}">
                    <a16:creationId xmlns:a16="http://schemas.microsoft.com/office/drawing/2014/main" id="{4437E8F2-8553-DB91-06B6-15086FF8D5EC}"/>
                  </a:ext>
                </a:extLst>
              </p:cNvPr>
              <p:cNvSpPr txBox="1"/>
              <p:nvPr/>
            </p:nvSpPr>
            <p:spPr>
              <a:xfrm>
                <a:off x="992342" y="1986964"/>
                <a:ext cx="91403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Diabetic</a:t>
                </a:r>
              </a:p>
            </p:txBody>
          </p:sp>
        </p:grpSp>
        <p:grpSp>
          <p:nvGrpSpPr>
            <p:cNvPr id="8" name="Group 7">
              <a:extLst>
                <a:ext uri="{FF2B5EF4-FFF2-40B4-BE49-F238E27FC236}">
                  <a16:creationId xmlns:a16="http://schemas.microsoft.com/office/drawing/2014/main" id="{741E8C72-FEA5-86D4-3190-D42A758017C0}"/>
                </a:ext>
              </a:extLst>
            </p:cNvPr>
            <p:cNvGrpSpPr/>
            <p:nvPr/>
          </p:nvGrpSpPr>
          <p:grpSpPr>
            <a:xfrm>
              <a:off x="5616271" y="2099986"/>
              <a:ext cx="860974" cy="643467"/>
              <a:chOff x="936617" y="1707256"/>
              <a:chExt cx="999065" cy="643467"/>
            </a:xfrm>
          </p:grpSpPr>
          <p:grpSp>
            <p:nvGrpSpPr>
              <p:cNvPr id="130" name="Group 129">
                <a:extLst>
                  <a:ext uri="{FF2B5EF4-FFF2-40B4-BE49-F238E27FC236}">
                    <a16:creationId xmlns:a16="http://schemas.microsoft.com/office/drawing/2014/main" id="{C7777FC9-011B-499B-DA56-DA40A316A12A}"/>
                  </a:ext>
                </a:extLst>
              </p:cNvPr>
              <p:cNvGrpSpPr/>
              <p:nvPr/>
            </p:nvGrpSpPr>
            <p:grpSpPr>
              <a:xfrm>
                <a:off x="936617" y="1707256"/>
                <a:ext cx="999065" cy="643467"/>
                <a:chOff x="694267" y="2512259"/>
                <a:chExt cx="999065" cy="643467"/>
              </a:xfrm>
            </p:grpSpPr>
            <p:sp>
              <p:nvSpPr>
                <p:cNvPr id="132" name="Rounded Rectangle 131">
                  <a:extLst>
                    <a:ext uri="{FF2B5EF4-FFF2-40B4-BE49-F238E27FC236}">
                      <a16:creationId xmlns:a16="http://schemas.microsoft.com/office/drawing/2014/main" id="{A496C7B0-C622-2DCA-41DE-43C94D0BF1C1}"/>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a:extLst>
                    <a:ext uri="{FF2B5EF4-FFF2-40B4-BE49-F238E27FC236}">
                      <a16:creationId xmlns:a16="http://schemas.microsoft.com/office/drawing/2014/main" id="{3DCE0148-3D52-4B88-7989-052B6380ED8D}"/>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Female</a:t>
                  </a:r>
                </a:p>
              </p:txBody>
            </p:sp>
          </p:grpSp>
          <p:sp>
            <p:nvSpPr>
              <p:cNvPr id="131" name="TextBox 130">
                <a:extLst>
                  <a:ext uri="{FF2B5EF4-FFF2-40B4-BE49-F238E27FC236}">
                    <a16:creationId xmlns:a16="http://schemas.microsoft.com/office/drawing/2014/main" id="{61033786-1032-F8DE-CFC7-574310AF776C}"/>
                  </a:ext>
                </a:extLst>
              </p:cNvPr>
              <p:cNvSpPr txBox="1"/>
              <p:nvPr/>
            </p:nvSpPr>
            <p:spPr>
              <a:xfrm>
                <a:off x="939027" y="1986964"/>
                <a:ext cx="991810"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women</a:t>
                </a:r>
              </a:p>
            </p:txBody>
          </p:sp>
        </p:grpSp>
        <p:grpSp>
          <p:nvGrpSpPr>
            <p:cNvPr id="9" name="Group 8">
              <a:extLst>
                <a:ext uri="{FF2B5EF4-FFF2-40B4-BE49-F238E27FC236}">
                  <a16:creationId xmlns:a16="http://schemas.microsoft.com/office/drawing/2014/main" id="{629D85F0-197E-D683-FEB2-1B5C569F60C8}"/>
                </a:ext>
              </a:extLst>
            </p:cNvPr>
            <p:cNvGrpSpPr/>
            <p:nvPr/>
          </p:nvGrpSpPr>
          <p:grpSpPr>
            <a:xfrm>
              <a:off x="6904977" y="2120755"/>
              <a:ext cx="641891" cy="643467"/>
              <a:chOff x="936617" y="1707256"/>
              <a:chExt cx="999065" cy="643467"/>
            </a:xfrm>
          </p:grpSpPr>
          <p:grpSp>
            <p:nvGrpSpPr>
              <p:cNvPr id="62" name="Group 61">
                <a:extLst>
                  <a:ext uri="{FF2B5EF4-FFF2-40B4-BE49-F238E27FC236}">
                    <a16:creationId xmlns:a16="http://schemas.microsoft.com/office/drawing/2014/main" id="{2D26094F-1049-8259-D227-D071128153A8}"/>
                  </a:ext>
                </a:extLst>
              </p:cNvPr>
              <p:cNvGrpSpPr/>
              <p:nvPr/>
            </p:nvGrpSpPr>
            <p:grpSpPr>
              <a:xfrm>
                <a:off x="936617" y="1707256"/>
                <a:ext cx="999065" cy="643467"/>
                <a:chOff x="694267" y="2512259"/>
                <a:chExt cx="999065" cy="643467"/>
              </a:xfrm>
            </p:grpSpPr>
            <p:sp>
              <p:nvSpPr>
                <p:cNvPr id="128" name="Rounded Rectangle 127">
                  <a:extLst>
                    <a:ext uri="{FF2B5EF4-FFF2-40B4-BE49-F238E27FC236}">
                      <a16:creationId xmlns:a16="http://schemas.microsoft.com/office/drawing/2014/main" id="{2B9EE68E-B875-0434-D86C-870CA15B313A}"/>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a:extLst>
                    <a:ext uri="{FF2B5EF4-FFF2-40B4-BE49-F238E27FC236}">
                      <a16:creationId xmlns:a16="http://schemas.microsoft.com/office/drawing/2014/main" id="{0FFF74C8-91B9-B190-8D49-2EF0F7483BDC}"/>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Male</a:t>
                  </a:r>
                </a:p>
              </p:txBody>
            </p:sp>
          </p:grpSp>
          <p:sp>
            <p:nvSpPr>
              <p:cNvPr id="63" name="TextBox 62">
                <a:extLst>
                  <a:ext uri="{FF2B5EF4-FFF2-40B4-BE49-F238E27FC236}">
                    <a16:creationId xmlns:a16="http://schemas.microsoft.com/office/drawing/2014/main" id="{31CC8CBE-6837-1485-463F-D92D18651DC1}"/>
                  </a:ext>
                </a:extLst>
              </p:cNvPr>
              <p:cNvSpPr txBox="1"/>
              <p:nvPr/>
            </p:nvSpPr>
            <p:spPr>
              <a:xfrm>
                <a:off x="1143025" y="1986964"/>
                <a:ext cx="58381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men</a:t>
                </a:r>
              </a:p>
            </p:txBody>
          </p:sp>
        </p:grpSp>
        <p:grpSp>
          <p:nvGrpSpPr>
            <p:cNvPr id="10" name="Group 9">
              <a:extLst>
                <a:ext uri="{FF2B5EF4-FFF2-40B4-BE49-F238E27FC236}">
                  <a16:creationId xmlns:a16="http://schemas.microsoft.com/office/drawing/2014/main" id="{35DC1FD3-53D3-BF28-00DC-A40DCDB10DB9}"/>
                </a:ext>
              </a:extLst>
            </p:cNvPr>
            <p:cNvGrpSpPr/>
            <p:nvPr/>
          </p:nvGrpSpPr>
          <p:grpSpPr>
            <a:xfrm>
              <a:off x="8288438" y="2132776"/>
              <a:ext cx="1415044" cy="1121416"/>
              <a:chOff x="4658669" y="1571198"/>
              <a:chExt cx="1862110" cy="1121416"/>
            </a:xfrm>
          </p:grpSpPr>
          <p:grpSp>
            <p:nvGrpSpPr>
              <p:cNvPr id="55" name="Group 54">
                <a:extLst>
                  <a:ext uri="{FF2B5EF4-FFF2-40B4-BE49-F238E27FC236}">
                    <a16:creationId xmlns:a16="http://schemas.microsoft.com/office/drawing/2014/main" id="{9989B792-4556-1077-9943-F0AADC85C8AE}"/>
                  </a:ext>
                </a:extLst>
              </p:cNvPr>
              <p:cNvGrpSpPr/>
              <p:nvPr/>
            </p:nvGrpSpPr>
            <p:grpSpPr>
              <a:xfrm>
                <a:off x="4658669" y="1571198"/>
                <a:ext cx="1862110" cy="1121416"/>
                <a:chOff x="963817" y="1707258"/>
                <a:chExt cx="847194" cy="1121416"/>
              </a:xfrm>
            </p:grpSpPr>
            <p:grpSp>
              <p:nvGrpSpPr>
                <p:cNvPr id="58" name="Group 57">
                  <a:extLst>
                    <a:ext uri="{FF2B5EF4-FFF2-40B4-BE49-F238E27FC236}">
                      <a16:creationId xmlns:a16="http://schemas.microsoft.com/office/drawing/2014/main" id="{0B8402EE-AFB4-716D-2CD6-8DA93A2A99DA}"/>
                    </a:ext>
                  </a:extLst>
                </p:cNvPr>
                <p:cNvGrpSpPr/>
                <p:nvPr/>
              </p:nvGrpSpPr>
              <p:grpSpPr>
                <a:xfrm>
                  <a:off x="963817" y="1707258"/>
                  <a:ext cx="847194" cy="1121416"/>
                  <a:chOff x="721467" y="2512261"/>
                  <a:chExt cx="847194" cy="1121416"/>
                </a:xfrm>
              </p:grpSpPr>
              <p:sp>
                <p:nvSpPr>
                  <p:cNvPr id="60" name="Rounded Rectangle 59">
                    <a:extLst>
                      <a:ext uri="{FF2B5EF4-FFF2-40B4-BE49-F238E27FC236}">
                        <a16:creationId xmlns:a16="http://schemas.microsoft.com/office/drawing/2014/main" id="{B42E8EBF-B436-B0DE-C1B6-C63F47733B2E}"/>
                      </a:ext>
                    </a:extLst>
                  </p:cNvPr>
                  <p:cNvSpPr/>
                  <p:nvPr/>
                </p:nvSpPr>
                <p:spPr>
                  <a:xfrm>
                    <a:off x="721467" y="2512261"/>
                    <a:ext cx="847194" cy="112141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DE754583-DE96-79F3-7FF9-B6746FB0EE44}"/>
                      </a:ext>
                    </a:extLst>
                  </p:cNvPr>
                  <p:cNvSpPr/>
                  <p:nvPr/>
                </p:nvSpPr>
                <p:spPr>
                  <a:xfrm>
                    <a:off x="778558" y="2584598"/>
                    <a:ext cx="742548"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Eq-Comparison</a:t>
                    </a:r>
                  </a:p>
                </p:txBody>
              </p:sp>
            </p:grpSp>
            <p:sp>
              <p:nvSpPr>
                <p:cNvPr id="59" name="TextBox 58">
                  <a:extLst>
                    <a:ext uri="{FF2B5EF4-FFF2-40B4-BE49-F238E27FC236}">
                      <a16:creationId xmlns:a16="http://schemas.microsoft.com/office/drawing/2014/main" id="{D617572F-AE96-F941-2160-CC0BB4171BA9}"/>
                    </a:ext>
                  </a:extLst>
                </p:cNvPr>
                <p:cNvSpPr txBox="1"/>
                <p:nvPr/>
              </p:nvSpPr>
              <p:spPr>
                <a:xfrm>
                  <a:off x="1126630" y="1983394"/>
                  <a:ext cx="50980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over 65</a:t>
                  </a:r>
                </a:p>
              </p:txBody>
            </p:sp>
          </p:grpSp>
          <p:sp>
            <p:nvSpPr>
              <p:cNvPr id="56" name="Rounded Rectangle 55">
                <a:extLst>
                  <a:ext uri="{FF2B5EF4-FFF2-40B4-BE49-F238E27FC236}">
                    <a16:creationId xmlns:a16="http://schemas.microsoft.com/office/drawing/2014/main" id="{53814074-FF85-EC2A-5762-A9A790D1D947}"/>
                  </a:ext>
                </a:extLst>
              </p:cNvPr>
              <p:cNvSpPr/>
              <p:nvPr/>
            </p:nvSpPr>
            <p:spPr>
              <a:xfrm>
                <a:off x="4848592" y="2242532"/>
                <a:ext cx="1412201" cy="3783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Roboto Thin" panose="02000000000000000000" pitchFamily="2" charset="0"/>
                  <a:ea typeface="Roboto Thin" panose="02000000000000000000" pitchFamily="2" charset="0"/>
                </a:endParaRPr>
              </a:p>
            </p:txBody>
          </p:sp>
          <p:sp>
            <p:nvSpPr>
              <p:cNvPr id="57" name="TextBox 56">
                <a:extLst>
                  <a:ext uri="{FF2B5EF4-FFF2-40B4-BE49-F238E27FC236}">
                    <a16:creationId xmlns:a16="http://schemas.microsoft.com/office/drawing/2014/main" id="{F329C2CE-B449-FA90-023F-DA14B87683AD}"/>
                  </a:ext>
                </a:extLst>
              </p:cNvPr>
              <p:cNvSpPr txBox="1"/>
              <p:nvPr/>
            </p:nvSpPr>
            <p:spPr>
              <a:xfrm>
                <a:off x="4779409" y="2205405"/>
                <a:ext cx="1583918" cy="415498"/>
              </a:xfrm>
              <a:prstGeom prst="rect">
                <a:avLst/>
              </a:prstGeom>
              <a:noFill/>
            </p:spPr>
            <p:txBody>
              <a:bodyPr wrap="square" rtlCol="0">
                <a:spAutoFit/>
              </a:bodyPr>
              <a:lstStyle/>
              <a:p>
                <a:r>
                  <a:rPr lang="en-US" sz="1050" dirty="0">
                    <a:latin typeface="Roboto Thin" panose="02000000000000000000" pitchFamily="2" charset="0"/>
                    <a:ea typeface="Roboto Thin" panose="02000000000000000000" pitchFamily="2" charset="0"/>
                  </a:rPr>
                  <a:t>Operator: Greater</a:t>
                </a:r>
                <a:br>
                  <a:rPr lang="en-US" sz="1050" dirty="0">
                    <a:latin typeface="Roboto Thin" panose="02000000000000000000" pitchFamily="2" charset="0"/>
                    <a:ea typeface="Roboto Thin" panose="02000000000000000000" pitchFamily="2" charset="0"/>
                  </a:rPr>
                </a:br>
                <a:r>
                  <a:rPr lang="en-US" sz="1050" dirty="0">
                    <a:latin typeface="Roboto Thin" panose="02000000000000000000" pitchFamily="2" charset="0"/>
                    <a:ea typeface="Roboto Thin" panose="02000000000000000000" pitchFamily="2" charset="0"/>
                  </a:rPr>
                  <a:t>Value:       “65”</a:t>
                </a:r>
              </a:p>
            </p:txBody>
          </p:sp>
        </p:grpSp>
        <p:grpSp>
          <p:nvGrpSpPr>
            <p:cNvPr id="11" name="Group 10">
              <a:extLst>
                <a:ext uri="{FF2B5EF4-FFF2-40B4-BE49-F238E27FC236}">
                  <a16:creationId xmlns:a16="http://schemas.microsoft.com/office/drawing/2014/main" id="{A96FBA8A-7592-4AAC-9E53-03A08F7B242F}"/>
                </a:ext>
              </a:extLst>
            </p:cNvPr>
            <p:cNvGrpSpPr/>
            <p:nvPr/>
          </p:nvGrpSpPr>
          <p:grpSpPr>
            <a:xfrm>
              <a:off x="5112469" y="4032090"/>
              <a:ext cx="946272" cy="643467"/>
              <a:chOff x="936618" y="1707256"/>
              <a:chExt cx="946272" cy="643467"/>
            </a:xfrm>
          </p:grpSpPr>
          <p:grpSp>
            <p:nvGrpSpPr>
              <p:cNvPr id="50" name="Group 49">
                <a:extLst>
                  <a:ext uri="{FF2B5EF4-FFF2-40B4-BE49-F238E27FC236}">
                    <a16:creationId xmlns:a16="http://schemas.microsoft.com/office/drawing/2014/main" id="{E08FA16A-52CC-8C4B-D61B-F2DFFDD1B7AB}"/>
                  </a:ext>
                </a:extLst>
              </p:cNvPr>
              <p:cNvGrpSpPr/>
              <p:nvPr/>
            </p:nvGrpSpPr>
            <p:grpSpPr>
              <a:xfrm>
                <a:off x="936618" y="1707256"/>
                <a:ext cx="946272" cy="643467"/>
                <a:chOff x="694268" y="2512259"/>
                <a:chExt cx="946272" cy="643467"/>
              </a:xfrm>
            </p:grpSpPr>
            <p:sp>
              <p:nvSpPr>
                <p:cNvPr id="52" name="Rounded Rectangle 51">
                  <a:extLst>
                    <a:ext uri="{FF2B5EF4-FFF2-40B4-BE49-F238E27FC236}">
                      <a16:creationId xmlns:a16="http://schemas.microsoft.com/office/drawing/2014/main" id="{58535234-EA66-B196-9338-398AD551FD09}"/>
                    </a:ext>
                  </a:extLst>
                </p:cNvPr>
                <p:cNvSpPr/>
                <p:nvPr/>
              </p:nvSpPr>
              <p:spPr>
                <a:xfrm>
                  <a:off x="694268" y="2512259"/>
                  <a:ext cx="946272" cy="643467"/>
                </a:xfrm>
                <a:prstGeom prst="roundRect">
                  <a:avLst/>
                </a:prstGeom>
                <a:solidFill>
                  <a:srgbClr val="EA6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B072285B-FB18-7CFB-D688-DC423AEB7371}"/>
                    </a:ext>
                  </a:extLst>
                </p:cNvPr>
                <p:cNvSpPr/>
                <p:nvPr/>
              </p:nvSpPr>
              <p:spPr>
                <a:xfrm>
                  <a:off x="762004" y="2576000"/>
                  <a:ext cx="81025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Negation</a:t>
                  </a:r>
                </a:p>
              </p:txBody>
            </p:sp>
          </p:grpSp>
          <p:sp>
            <p:nvSpPr>
              <p:cNvPr id="51" name="TextBox 50">
                <a:extLst>
                  <a:ext uri="{FF2B5EF4-FFF2-40B4-BE49-F238E27FC236}">
                    <a16:creationId xmlns:a16="http://schemas.microsoft.com/office/drawing/2014/main" id="{D3450C14-0714-CD73-7DA1-AFD865AA2C46}"/>
                  </a:ext>
                </a:extLst>
              </p:cNvPr>
              <p:cNvSpPr txBox="1"/>
              <p:nvPr/>
            </p:nvSpPr>
            <p:spPr>
              <a:xfrm>
                <a:off x="1198658" y="1978805"/>
                <a:ext cx="412292"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no</a:t>
                </a:r>
              </a:p>
            </p:txBody>
          </p:sp>
        </p:grpSp>
        <p:grpSp>
          <p:nvGrpSpPr>
            <p:cNvPr id="12" name="Group 11">
              <a:extLst>
                <a:ext uri="{FF2B5EF4-FFF2-40B4-BE49-F238E27FC236}">
                  <a16:creationId xmlns:a16="http://schemas.microsoft.com/office/drawing/2014/main" id="{B06E9A94-6A4C-958E-4C9D-AEF07C03C4BC}"/>
                </a:ext>
              </a:extLst>
            </p:cNvPr>
            <p:cNvGrpSpPr/>
            <p:nvPr/>
          </p:nvGrpSpPr>
          <p:grpSpPr>
            <a:xfrm>
              <a:off x="6052858" y="4030853"/>
              <a:ext cx="1770036" cy="643467"/>
              <a:chOff x="969845" y="1707256"/>
              <a:chExt cx="1770036" cy="643467"/>
            </a:xfrm>
          </p:grpSpPr>
          <p:grpSp>
            <p:nvGrpSpPr>
              <p:cNvPr id="46" name="Group 45">
                <a:extLst>
                  <a:ext uri="{FF2B5EF4-FFF2-40B4-BE49-F238E27FC236}">
                    <a16:creationId xmlns:a16="http://schemas.microsoft.com/office/drawing/2014/main" id="{A34A457D-7923-0397-60AC-0E2065B39BB5}"/>
                  </a:ext>
                </a:extLst>
              </p:cNvPr>
              <p:cNvGrpSpPr/>
              <p:nvPr/>
            </p:nvGrpSpPr>
            <p:grpSpPr>
              <a:xfrm>
                <a:off x="1028165" y="1707256"/>
                <a:ext cx="1653669" cy="643467"/>
                <a:chOff x="785815" y="2512259"/>
                <a:chExt cx="1653669" cy="643467"/>
              </a:xfrm>
            </p:grpSpPr>
            <p:sp>
              <p:nvSpPr>
                <p:cNvPr id="48" name="Rounded Rectangle 47">
                  <a:extLst>
                    <a:ext uri="{FF2B5EF4-FFF2-40B4-BE49-F238E27FC236}">
                      <a16:creationId xmlns:a16="http://schemas.microsoft.com/office/drawing/2014/main" id="{5824763D-60EC-B59D-98DB-319D61C1241B}"/>
                    </a:ext>
                  </a:extLst>
                </p:cNvPr>
                <p:cNvSpPr/>
                <p:nvPr/>
              </p:nvSpPr>
              <p:spPr>
                <a:xfrm>
                  <a:off x="785815" y="2512259"/>
                  <a:ext cx="1653669" cy="643467"/>
                </a:xfrm>
                <a:prstGeom prst="roundRect">
                  <a:avLst/>
                </a:prstGeom>
                <a:solidFill>
                  <a:srgbClr val="EBA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A6234A24-74F6-D176-3BDE-0A922BDABB90}"/>
                    </a:ext>
                  </a:extLst>
                </p:cNvPr>
                <p:cNvSpPr/>
                <p:nvPr/>
              </p:nvSpPr>
              <p:spPr>
                <a:xfrm>
                  <a:off x="834249" y="2582085"/>
                  <a:ext cx="1534177"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Contraindication</a:t>
                  </a:r>
                </a:p>
              </p:txBody>
            </p:sp>
          </p:grpSp>
          <p:sp>
            <p:nvSpPr>
              <p:cNvPr id="47" name="TextBox 46">
                <a:extLst>
                  <a:ext uri="{FF2B5EF4-FFF2-40B4-BE49-F238E27FC236}">
                    <a16:creationId xmlns:a16="http://schemas.microsoft.com/office/drawing/2014/main" id="{AA9ED9BE-4589-066F-FADF-EA8FB7B89736}"/>
                  </a:ext>
                </a:extLst>
              </p:cNvPr>
              <p:cNvSpPr txBox="1"/>
              <p:nvPr/>
            </p:nvSpPr>
            <p:spPr>
              <a:xfrm>
                <a:off x="969845" y="1968774"/>
                <a:ext cx="177003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contraindications</a:t>
                </a:r>
              </a:p>
            </p:txBody>
          </p:sp>
        </p:grpSp>
        <p:sp>
          <p:nvSpPr>
            <p:cNvPr id="13" name="TextBox 12">
              <a:extLst>
                <a:ext uri="{FF2B5EF4-FFF2-40B4-BE49-F238E27FC236}">
                  <a16:creationId xmlns:a16="http://schemas.microsoft.com/office/drawing/2014/main" id="{671090A0-D4DE-BED0-ADBF-339AD8AF69F7}"/>
                </a:ext>
              </a:extLst>
            </p:cNvPr>
            <p:cNvSpPr txBox="1"/>
            <p:nvPr/>
          </p:nvSpPr>
          <p:spPr>
            <a:xfrm>
              <a:off x="7727747" y="431179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to</a:t>
              </a:r>
            </a:p>
          </p:txBody>
        </p:sp>
        <p:sp>
          <p:nvSpPr>
            <p:cNvPr id="14" name="TextBox 13">
              <a:extLst>
                <a:ext uri="{FF2B5EF4-FFF2-40B4-BE49-F238E27FC236}">
                  <a16:creationId xmlns:a16="http://schemas.microsoft.com/office/drawing/2014/main" id="{E6B535A2-39C1-3964-97BA-8AFF1EB998E7}"/>
                </a:ext>
              </a:extLst>
            </p:cNvPr>
            <p:cNvSpPr txBox="1"/>
            <p:nvPr/>
          </p:nvSpPr>
          <p:spPr>
            <a:xfrm>
              <a:off x="4545688" y="4311798"/>
              <a:ext cx="703378"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with</a:t>
              </a:r>
            </a:p>
          </p:txBody>
        </p:sp>
        <p:sp>
          <p:nvSpPr>
            <p:cNvPr id="15" name="TextBox 14">
              <a:extLst>
                <a:ext uri="{FF2B5EF4-FFF2-40B4-BE49-F238E27FC236}">
                  <a16:creationId xmlns:a16="http://schemas.microsoft.com/office/drawing/2014/main" id="{18CD89D4-B65C-6663-009F-CA39294A3438}"/>
                </a:ext>
              </a:extLst>
            </p:cNvPr>
            <p:cNvSpPr txBox="1"/>
            <p:nvPr/>
          </p:nvSpPr>
          <p:spPr>
            <a:xfrm>
              <a:off x="4407377" y="237812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t>
              </a:r>
            </a:p>
          </p:txBody>
        </p:sp>
        <p:sp>
          <p:nvSpPr>
            <p:cNvPr id="16" name="TextBox 15">
              <a:extLst>
                <a:ext uri="{FF2B5EF4-FFF2-40B4-BE49-F238E27FC236}">
                  <a16:creationId xmlns:a16="http://schemas.microsoft.com/office/drawing/2014/main" id="{5C9DFCB6-4DA1-1146-BD34-E5A7320E23BB}"/>
                </a:ext>
              </a:extLst>
            </p:cNvPr>
            <p:cNvSpPr txBox="1"/>
            <p:nvPr/>
          </p:nvSpPr>
          <p:spPr>
            <a:xfrm>
              <a:off x="6430615" y="2393937"/>
              <a:ext cx="563952"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and</a:t>
              </a:r>
            </a:p>
          </p:txBody>
        </p:sp>
        <p:grpSp>
          <p:nvGrpSpPr>
            <p:cNvPr id="17" name="Group 16">
              <a:extLst>
                <a:ext uri="{FF2B5EF4-FFF2-40B4-BE49-F238E27FC236}">
                  <a16:creationId xmlns:a16="http://schemas.microsoft.com/office/drawing/2014/main" id="{44F503F5-5758-E767-529D-C43F8F51A698}"/>
                </a:ext>
              </a:extLst>
            </p:cNvPr>
            <p:cNvGrpSpPr/>
            <p:nvPr/>
          </p:nvGrpSpPr>
          <p:grpSpPr>
            <a:xfrm>
              <a:off x="5999819" y="1730761"/>
              <a:ext cx="1265580" cy="369225"/>
              <a:chOff x="1664532" y="346431"/>
              <a:chExt cx="1265580" cy="369225"/>
            </a:xfrm>
          </p:grpSpPr>
          <p:grpSp>
            <p:nvGrpSpPr>
              <p:cNvPr id="40" name="Group 39">
                <a:extLst>
                  <a:ext uri="{FF2B5EF4-FFF2-40B4-BE49-F238E27FC236}">
                    <a16:creationId xmlns:a16="http://schemas.microsoft.com/office/drawing/2014/main" id="{66175CAF-EDC6-0ED2-C34B-EFE7FEFEA11F}"/>
                  </a:ext>
                </a:extLst>
              </p:cNvPr>
              <p:cNvGrpSpPr/>
              <p:nvPr/>
            </p:nvGrpSpPr>
            <p:grpSpPr>
              <a:xfrm>
                <a:off x="1664532" y="346431"/>
                <a:ext cx="1239655" cy="336368"/>
                <a:chOff x="1664532" y="346431"/>
                <a:chExt cx="1239655" cy="336368"/>
              </a:xfrm>
            </p:grpSpPr>
            <p:cxnSp>
              <p:nvCxnSpPr>
                <p:cNvPr id="42" name="Straight Connector 41">
                  <a:extLst>
                    <a:ext uri="{FF2B5EF4-FFF2-40B4-BE49-F238E27FC236}">
                      <a16:creationId xmlns:a16="http://schemas.microsoft.com/office/drawing/2014/main" id="{D1F44672-14D9-0FED-7D46-2DF98D3BA96F}"/>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E25196-4B51-6D8B-B06C-C2DB378E666A}"/>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6999505-9BC7-F252-3EAD-31005ED1A60A}"/>
                    </a:ext>
                  </a:extLst>
                </p:cNvPr>
                <p:cNvSpPr txBox="1"/>
                <p:nvPr/>
              </p:nvSpPr>
              <p:spPr>
                <a:xfrm>
                  <a:off x="2187709" y="346431"/>
                  <a:ext cx="373793"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Or</a:t>
                  </a:r>
                </a:p>
              </p:txBody>
            </p:sp>
          </p:grpSp>
          <p:sp>
            <p:nvSpPr>
              <p:cNvPr id="41" name="Down Arrow 40">
                <a:extLst>
                  <a:ext uri="{FF2B5EF4-FFF2-40B4-BE49-F238E27FC236}">
                    <a16:creationId xmlns:a16="http://schemas.microsoft.com/office/drawing/2014/main" id="{EFC9BFC2-8887-F46C-6E28-522FA928C293}"/>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42C394B-58B4-576A-8406-6779156D82DB}"/>
                </a:ext>
              </a:extLst>
            </p:cNvPr>
            <p:cNvGrpSpPr/>
            <p:nvPr/>
          </p:nvGrpSpPr>
          <p:grpSpPr>
            <a:xfrm>
              <a:off x="5559553" y="3626637"/>
              <a:ext cx="1275833" cy="364165"/>
              <a:chOff x="5764893" y="327779"/>
              <a:chExt cx="1275833" cy="364165"/>
            </a:xfrm>
          </p:grpSpPr>
          <p:grpSp>
            <p:nvGrpSpPr>
              <p:cNvPr id="35" name="Group 34">
                <a:extLst>
                  <a:ext uri="{FF2B5EF4-FFF2-40B4-BE49-F238E27FC236}">
                    <a16:creationId xmlns:a16="http://schemas.microsoft.com/office/drawing/2014/main" id="{1FA9682E-B906-E415-874E-359DBFACF64A}"/>
                  </a:ext>
                </a:extLst>
              </p:cNvPr>
              <p:cNvGrpSpPr/>
              <p:nvPr/>
            </p:nvGrpSpPr>
            <p:grpSpPr>
              <a:xfrm>
                <a:off x="5764893" y="327779"/>
                <a:ext cx="1239655" cy="351651"/>
                <a:chOff x="1664532" y="331148"/>
                <a:chExt cx="1239655" cy="351651"/>
              </a:xfrm>
            </p:grpSpPr>
            <p:cxnSp>
              <p:nvCxnSpPr>
                <p:cNvPr id="37" name="Straight Connector 36">
                  <a:extLst>
                    <a:ext uri="{FF2B5EF4-FFF2-40B4-BE49-F238E27FC236}">
                      <a16:creationId xmlns:a16="http://schemas.microsoft.com/office/drawing/2014/main" id="{2A4D342D-3667-86C4-D3D0-634EFA0C1421}"/>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5B7775-9D8A-6ADF-1E04-14439AE5EDAD}"/>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556D5B-0379-614C-E90A-73A0824BDB42}"/>
                    </a:ext>
                  </a:extLst>
                </p:cNvPr>
                <p:cNvSpPr txBox="1"/>
                <p:nvPr/>
              </p:nvSpPr>
              <p:spPr>
                <a:xfrm>
                  <a:off x="1905140" y="331148"/>
                  <a:ext cx="915121"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Negates</a:t>
                  </a:r>
                </a:p>
              </p:txBody>
            </p:sp>
          </p:grpSp>
          <p:sp>
            <p:nvSpPr>
              <p:cNvPr id="36" name="Down Arrow 35">
                <a:extLst>
                  <a:ext uri="{FF2B5EF4-FFF2-40B4-BE49-F238E27FC236}">
                    <a16:creationId xmlns:a16="http://schemas.microsoft.com/office/drawing/2014/main" id="{C1396D74-C400-BA23-BC33-EE2E3EC358CA}"/>
                  </a:ext>
                </a:extLst>
              </p:cNvPr>
              <p:cNvSpPr/>
              <p:nvPr/>
            </p:nvSpPr>
            <p:spPr>
              <a:xfrm>
                <a:off x="6955502" y="566744"/>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BA57029-BBDC-B3C8-BA08-ECB909E2861B}"/>
                </a:ext>
              </a:extLst>
            </p:cNvPr>
            <p:cNvGrpSpPr/>
            <p:nvPr/>
          </p:nvGrpSpPr>
          <p:grpSpPr>
            <a:xfrm>
              <a:off x="7143074" y="3600095"/>
              <a:ext cx="1466593" cy="384220"/>
              <a:chOff x="7348414" y="301237"/>
              <a:chExt cx="1809022" cy="384220"/>
            </a:xfrm>
          </p:grpSpPr>
          <p:grpSp>
            <p:nvGrpSpPr>
              <p:cNvPr id="30" name="Group 29">
                <a:extLst>
                  <a:ext uri="{FF2B5EF4-FFF2-40B4-BE49-F238E27FC236}">
                    <a16:creationId xmlns:a16="http://schemas.microsoft.com/office/drawing/2014/main" id="{1731F989-FEE8-3FD7-6EA2-B41DB6A1EA70}"/>
                  </a:ext>
                </a:extLst>
              </p:cNvPr>
              <p:cNvGrpSpPr/>
              <p:nvPr/>
            </p:nvGrpSpPr>
            <p:grpSpPr>
              <a:xfrm>
                <a:off x="7348414" y="301237"/>
                <a:ext cx="1778329" cy="366945"/>
                <a:chOff x="1664532" y="315854"/>
                <a:chExt cx="1239655" cy="366945"/>
              </a:xfrm>
            </p:grpSpPr>
            <p:cxnSp>
              <p:nvCxnSpPr>
                <p:cNvPr id="32" name="Straight Connector 31">
                  <a:extLst>
                    <a:ext uri="{FF2B5EF4-FFF2-40B4-BE49-F238E27FC236}">
                      <a16:creationId xmlns:a16="http://schemas.microsoft.com/office/drawing/2014/main" id="{D5155621-05F1-57CD-04BD-220AE4C5DA64}"/>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E0D014-DDDD-0871-E00C-1C27E9019225}"/>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13AE7AA-AD87-62A4-C12B-55D8D77C0A9D}"/>
                    </a:ext>
                  </a:extLst>
                </p:cNvPr>
                <p:cNvSpPr txBox="1"/>
                <p:nvPr/>
              </p:nvSpPr>
              <p:spPr>
                <a:xfrm>
                  <a:off x="1762753" y="315854"/>
                  <a:ext cx="1072312"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Contraindicates</a:t>
                  </a:r>
                </a:p>
              </p:txBody>
            </p:sp>
          </p:grpSp>
          <p:sp>
            <p:nvSpPr>
              <p:cNvPr id="31" name="Down Arrow 30">
                <a:extLst>
                  <a:ext uri="{FF2B5EF4-FFF2-40B4-BE49-F238E27FC236}">
                    <a16:creationId xmlns:a16="http://schemas.microsoft.com/office/drawing/2014/main" id="{F4B6480F-94F9-39BE-5A5C-C3D1BB7EECD4}"/>
                  </a:ext>
                </a:extLst>
              </p:cNvPr>
              <p:cNvSpPr/>
              <p:nvPr/>
            </p:nvSpPr>
            <p:spPr>
              <a:xfrm>
                <a:off x="9072212" y="560257"/>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090E1AB-1E33-A6DE-B7B4-5A1B872F59A0}"/>
                </a:ext>
              </a:extLst>
            </p:cNvPr>
            <p:cNvGrpSpPr/>
            <p:nvPr/>
          </p:nvGrpSpPr>
          <p:grpSpPr>
            <a:xfrm>
              <a:off x="7612943" y="2147244"/>
              <a:ext cx="641891" cy="643467"/>
              <a:chOff x="2524655" y="2018217"/>
              <a:chExt cx="641891" cy="643467"/>
            </a:xfrm>
          </p:grpSpPr>
          <p:sp>
            <p:nvSpPr>
              <p:cNvPr id="27" name="Rounded Rectangle 26">
                <a:extLst>
                  <a:ext uri="{FF2B5EF4-FFF2-40B4-BE49-F238E27FC236}">
                    <a16:creationId xmlns:a16="http://schemas.microsoft.com/office/drawing/2014/main" id="{4A656BD7-13F4-A008-2540-D0F98C8CDEE6}"/>
                  </a:ext>
                </a:extLst>
              </p:cNvPr>
              <p:cNvSpPr/>
              <p:nvPr/>
            </p:nvSpPr>
            <p:spPr>
              <a:xfrm>
                <a:off x="2524655" y="2018217"/>
                <a:ext cx="641891" cy="643467"/>
              </a:xfrm>
              <a:prstGeom prst="roundRect">
                <a:avLst/>
              </a:prstGeom>
              <a:solidFill>
                <a:srgbClr val="8F1EB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DF7D4EDE-9762-C54C-4F98-35C1F19FF053}"/>
                  </a:ext>
                </a:extLst>
              </p:cNvPr>
              <p:cNvSpPr/>
              <p:nvPr/>
            </p:nvSpPr>
            <p:spPr>
              <a:xfrm>
                <a:off x="2568175" y="2081958"/>
                <a:ext cx="54941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Age</a:t>
                </a:r>
              </a:p>
            </p:txBody>
          </p:sp>
          <p:sp>
            <p:nvSpPr>
              <p:cNvPr id="29" name="TextBox 28">
                <a:extLst>
                  <a:ext uri="{FF2B5EF4-FFF2-40B4-BE49-F238E27FC236}">
                    <a16:creationId xmlns:a16="http://schemas.microsoft.com/office/drawing/2014/main" id="{68837781-F335-CA59-B15E-C5C850073123}"/>
                  </a:ext>
                </a:extLst>
              </p:cNvPr>
              <p:cNvSpPr txBox="1"/>
              <p:nvPr/>
            </p:nvSpPr>
            <p:spPr>
              <a:xfrm>
                <a:off x="2537267" y="2280824"/>
                <a:ext cx="628698"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aged</a:t>
                </a:r>
              </a:p>
            </p:txBody>
          </p:sp>
        </p:grpSp>
        <p:grpSp>
          <p:nvGrpSpPr>
            <p:cNvPr id="21" name="Group 20">
              <a:extLst>
                <a:ext uri="{FF2B5EF4-FFF2-40B4-BE49-F238E27FC236}">
                  <a16:creationId xmlns:a16="http://schemas.microsoft.com/office/drawing/2014/main" id="{117798BC-B102-6A26-D91F-34E556E6E1B5}"/>
                </a:ext>
              </a:extLst>
            </p:cNvPr>
            <p:cNvGrpSpPr/>
            <p:nvPr/>
          </p:nvGrpSpPr>
          <p:grpSpPr>
            <a:xfrm>
              <a:off x="7836766" y="1715248"/>
              <a:ext cx="1317160" cy="387965"/>
              <a:chOff x="1664532" y="327691"/>
              <a:chExt cx="1344709" cy="387965"/>
            </a:xfrm>
          </p:grpSpPr>
          <p:grpSp>
            <p:nvGrpSpPr>
              <p:cNvPr id="22" name="Group 21">
                <a:extLst>
                  <a:ext uri="{FF2B5EF4-FFF2-40B4-BE49-F238E27FC236}">
                    <a16:creationId xmlns:a16="http://schemas.microsoft.com/office/drawing/2014/main" id="{F66B64CC-52B3-5BA6-6874-58A1399FE215}"/>
                  </a:ext>
                </a:extLst>
              </p:cNvPr>
              <p:cNvGrpSpPr/>
              <p:nvPr/>
            </p:nvGrpSpPr>
            <p:grpSpPr>
              <a:xfrm>
                <a:off x="1664532" y="327691"/>
                <a:ext cx="1344709" cy="355108"/>
                <a:chOff x="1664532" y="327691"/>
                <a:chExt cx="1344709" cy="355108"/>
              </a:xfrm>
            </p:grpSpPr>
            <p:cxnSp>
              <p:nvCxnSpPr>
                <p:cNvPr id="24" name="Straight Connector 23">
                  <a:extLst>
                    <a:ext uri="{FF2B5EF4-FFF2-40B4-BE49-F238E27FC236}">
                      <a16:creationId xmlns:a16="http://schemas.microsoft.com/office/drawing/2014/main" id="{ABA6D1CB-4E68-A959-7374-713A6400746F}"/>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B09F90-CAE1-8FF0-F888-8C8C8119F9A3}"/>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964C509-CD2E-DA9C-2524-4A11BDB71C2B}"/>
                    </a:ext>
                  </a:extLst>
                </p:cNvPr>
                <p:cNvSpPr txBox="1"/>
                <p:nvPr/>
              </p:nvSpPr>
              <p:spPr>
                <a:xfrm>
                  <a:off x="1774311" y="327691"/>
                  <a:ext cx="1234930"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Numeric-Filter</a:t>
                  </a:r>
                </a:p>
              </p:txBody>
            </p:sp>
          </p:grpSp>
          <p:sp>
            <p:nvSpPr>
              <p:cNvPr id="23" name="Down Arrow 22">
                <a:extLst>
                  <a:ext uri="{FF2B5EF4-FFF2-40B4-BE49-F238E27FC236}">
                    <a16:creationId xmlns:a16="http://schemas.microsoft.com/office/drawing/2014/main" id="{DC79C5D3-CEAD-6096-5D4C-F094005F66B1}"/>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4" name="TextBox 223">
            <a:extLst>
              <a:ext uri="{FF2B5EF4-FFF2-40B4-BE49-F238E27FC236}">
                <a16:creationId xmlns:a16="http://schemas.microsoft.com/office/drawing/2014/main" id="{07CC1A75-0480-EC3F-6073-4BD8C93FCCB1}"/>
              </a:ext>
            </a:extLst>
          </p:cNvPr>
          <p:cNvSpPr txBox="1"/>
          <p:nvPr/>
        </p:nvSpPr>
        <p:spPr>
          <a:xfrm>
            <a:off x="6743525" y="2559241"/>
            <a:ext cx="5136956"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 and </a:t>
            </a:r>
            <a:r>
              <a:rPr lang="en-US" dirty="0">
                <a:solidFill>
                  <a:srgbClr val="FFC000"/>
                </a:solidFill>
                <a:latin typeface="Consolas" panose="020B0609020204030204" pitchFamily="49" charset="0"/>
                <a:cs typeface="Consolas" panose="020B0609020204030204" pitchFamily="49" charset="0"/>
              </a:rPr>
              <a:t>male</a:t>
            </a:r>
            <a:r>
              <a:rPr lang="en-US" dirty="0">
                <a:solidFill>
                  <a:schemeClr val="bg1">
                    <a:lumMod val="65000"/>
                  </a:schemeClr>
                </a:solidFill>
                <a:latin typeface="Consolas" panose="020B0609020204030204" pitchFamily="49" charset="0"/>
                <a:cs typeface="Consolas" panose="020B0609020204030204" pitchFamily="49" charset="0"/>
              </a:rPr>
              <a:t>() </a:t>
            </a:r>
          </a:p>
          <a:p>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rgbClr val="8F1EB0"/>
                </a:solidFill>
                <a:latin typeface="Consolas" panose="020B0609020204030204" pitchFamily="49" charset="0"/>
                <a:cs typeface="Consolas" panose="020B0609020204030204" pitchFamily="49" charset="0"/>
              </a:rPr>
              <a:t>   age</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 </a:t>
            </a:r>
          </a:p>
          <a:p>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with </a:t>
            </a:r>
            <a:r>
              <a:rPr lang="en-US" dirty="0">
                <a:solidFill>
                  <a:srgbClr val="EA6E47"/>
                </a:solidFill>
                <a:latin typeface="Consolas" panose="020B0609020204030204" pitchFamily="49" charset="0"/>
                <a:cs typeface="Consolas" panose="020B0609020204030204" pitchFamily="49" charset="0"/>
              </a:rPr>
              <a:t>neg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to</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solidFill>
                  <a:srgbClr val="EEB1DC"/>
                </a:solidFill>
                <a:latin typeface="Consolas" panose="020B0609020204030204" pitchFamily="49" charset="0"/>
                <a:cs typeface="Consolas" panose="020B0609020204030204" pitchFamily="49" charset="0"/>
              </a:rPr>
              <a:t>   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cxnSp>
        <p:nvCxnSpPr>
          <p:cNvPr id="225" name="Straight Connector 224">
            <a:extLst>
              <a:ext uri="{FF2B5EF4-FFF2-40B4-BE49-F238E27FC236}">
                <a16:creationId xmlns:a16="http://schemas.microsoft.com/office/drawing/2014/main" id="{5FD622B7-A30E-3826-6762-16A197B7F48B}"/>
              </a:ext>
            </a:extLst>
          </p:cNvPr>
          <p:cNvCxnSpPr>
            <a:cxnSpLocks/>
          </p:cNvCxnSpPr>
          <p:nvPr/>
        </p:nvCxnSpPr>
        <p:spPr>
          <a:xfrm flipV="1">
            <a:off x="93357" y="1824541"/>
            <a:ext cx="11787124" cy="6413"/>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sp>
        <p:nvSpPr>
          <p:cNvPr id="227" name="Down Arrow 226">
            <a:extLst>
              <a:ext uri="{FF2B5EF4-FFF2-40B4-BE49-F238E27FC236}">
                <a16:creationId xmlns:a16="http://schemas.microsoft.com/office/drawing/2014/main" id="{C9F96F1F-7D50-612E-97D7-476D795EF64B}"/>
              </a:ext>
            </a:extLst>
          </p:cNvPr>
          <p:cNvSpPr/>
          <p:nvPr/>
        </p:nvSpPr>
        <p:spPr>
          <a:xfrm rot="16200000">
            <a:off x="5751222" y="3102511"/>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6CFDE732-BF51-15D6-1F21-DC0DB177C93E}"/>
              </a:ext>
            </a:extLst>
          </p:cNvPr>
          <p:cNvSpPr txBox="1"/>
          <p:nvPr/>
        </p:nvSpPr>
        <p:spPr>
          <a:xfrm>
            <a:off x="6739350" y="2558485"/>
            <a:ext cx="4859389" cy="2031325"/>
          </a:xfrm>
          <a:prstGeom prst="rect">
            <a:avLst/>
          </a:prstGeom>
          <a:noFill/>
        </p:spPr>
        <p:txBody>
          <a:bodyPr wrap="square" rtlCol="0">
            <a:spAutoFit/>
          </a:bodyPr>
          <a:lstStyle/>
          <a:p>
            <a:r>
              <a:rPr lang="en-US" dirty="0">
                <a:latin typeface="Consolas" panose="020B0609020204030204" pitchFamily="49" charset="0"/>
                <a:ea typeface="Roboto Light" panose="02000000000000000000" pitchFamily="2" charset="0"/>
                <a:cs typeface="Consolas" panose="020B0609020204030204" pitchFamily="49" charset="0"/>
              </a:rPr>
              <a:t>“- Diabetic         women    and men</a:t>
            </a:r>
            <a:br>
              <a:rPr lang="en-US" dirty="0">
                <a:latin typeface="Consolas" panose="020B0609020204030204" pitchFamily="49" charset="0"/>
                <a:ea typeface="Roboto Light" panose="02000000000000000000" pitchFamily="2" charset="0"/>
                <a:cs typeface="Consolas" panose="020B0609020204030204" pitchFamily="49" charset="0"/>
              </a:rPr>
            </a:b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aged  over 65</a:t>
            </a: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a:t>
            </a: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with  no   contraindications  to</a:t>
            </a:r>
            <a:br>
              <a:rPr lang="en-US" dirty="0">
                <a:latin typeface="Consolas" panose="020B0609020204030204" pitchFamily="49" charset="0"/>
                <a:ea typeface="Roboto Light" panose="02000000000000000000" pitchFamily="2" charset="0"/>
                <a:cs typeface="Consolas" panose="020B0609020204030204" pitchFamily="49" charset="0"/>
              </a:rPr>
            </a:b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metformin”</a:t>
            </a:r>
          </a:p>
        </p:txBody>
      </p:sp>
    </p:spTree>
    <p:extLst>
      <p:ext uri="{BB962C8B-B14F-4D97-AF65-F5344CB8AC3E}">
        <p14:creationId xmlns:p14="http://schemas.microsoft.com/office/powerpoint/2010/main" val="139253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8"/>
                                        </p:tgtEl>
                                      </p:cBhvr>
                                    </p:animEffect>
                                    <p:set>
                                      <p:cBhvr>
                                        <p:cTn id="7" dur="1" fill="hold">
                                          <p:stCondLst>
                                            <p:cond delay="499"/>
                                          </p:stCondLst>
                                        </p:cTn>
                                        <p:tgtEl>
                                          <p:spTgt spid="2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78</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7815935" y="1726853"/>
            <a:ext cx="3907945" cy="4876800"/>
            <a:chOff x="5795468" y="941294"/>
            <a:chExt cx="3830300"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8" name="TextBox 7">
            <a:extLst>
              <a:ext uri="{FF2B5EF4-FFF2-40B4-BE49-F238E27FC236}">
                <a16:creationId xmlns:a16="http://schemas.microsoft.com/office/drawing/2014/main" id="{F3E8031F-CCD2-FE47-EF96-E403432555E2}"/>
              </a:ext>
            </a:extLst>
          </p:cNvPr>
          <p:cNvSpPr txBox="1"/>
          <p:nvPr/>
        </p:nvSpPr>
        <p:spPr>
          <a:xfrm>
            <a:off x="965333" y="2300165"/>
            <a:ext cx="2379509" cy="369332"/>
          </a:xfrm>
          <a:prstGeom prst="rect">
            <a:avLst/>
          </a:prstGeom>
          <a:noFill/>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A540221F-0F29-9E8A-0F3E-4A34D685592E}"/>
              </a:ext>
            </a:extLst>
          </p:cNvPr>
          <p:cNvSpPr txBox="1"/>
          <p:nvPr/>
        </p:nvSpPr>
        <p:spPr>
          <a:xfrm>
            <a:off x="469089" y="2300165"/>
            <a:ext cx="58804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BC72A0C0-D252-5C5A-CFA6-76388463583D}"/>
              </a:ext>
            </a:extLst>
          </p:cNvPr>
          <p:cNvSpPr txBox="1"/>
          <p:nvPr/>
        </p:nvSpPr>
        <p:spPr>
          <a:xfrm>
            <a:off x="3135824" y="2327553"/>
            <a:ext cx="1277967"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6959BE16-D49D-DF0F-32F5-95F20C23DD9F}"/>
              </a:ext>
            </a:extLst>
          </p:cNvPr>
          <p:cNvSpPr txBox="1"/>
          <p:nvPr/>
        </p:nvSpPr>
        <p:spPr>
          <a:xfrm>
            <a:off x="4272063" y="2327553"/>
            <a:ext cx="67129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and</a:t>
            </a:r>
            <a:endParaRPr lang="en-US"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F4DCC1B-6A8B-30C9-051C-5C25BF34AAFA}"/>
              </a:ext>
            </a:extLst>
          </p:cNvPr>
          <p:cNvSpPr txBox="1"/>
          <p:nvPr/>
        </p:nvSpPr>
        <p:spPr>
          <a:xfrm>
            <a:off x="977870" y="2798785"/>
            <a:ext cx="1054936"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D1BEDA5E-0916-D502-3245-AC0B9EA2B602}"/>
              </a:ext>
            </a:extLst>
          </p:cNvPr>
          <p:cNvSpPr txBox="1"/>
          <p:nvPr/>
        </p:nvSpPr>
        <p:spPr>
          <a:xfrm>
            <a:off x="1828592" y="2790453"/>
            <a:ext cx="937998" cy="369332"/>
          </a:xfrm>
          <a:prstGeom prst="rect">
            <a:avLst/>
          </a:prstGeom>
          <a:noFill/>
        </p:spPr>
        <p:txBody>
          <a:bodyPr wrap="square" rtlCol="0">
            <a:spAutoFit/>
          </a:bodyPr>
          <a:lstStyle/>
          <a:p>
            <a:r>
              <a:rPr lang="en-US" dirty="0">
                <a:solidFill>
                  <a:srgbClr val="8F1EB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131F6F9D-25BE-A588-A557-91211903C411}"/>
              </a:ext>
            </a:extLst>
          </p:cNvPr>
          <p:cNvSpPr txBox="1"/>
          <p:nvPr/>
        </p:nvSpPr>
        <p:spPr>
          <a:xfrm>
            <a:off x="2612535" y="2798889"/>
            <a:ext cx="2845499" cy="369332"/>
          </a:xfrm>
          <a:prstGeom prst="rect">
            <a:avLst/>
          </a:prstGeom>
          <a:noFill/>
        </p:spPr>
        <p:txBody>
          <a:bodyPr wrap="square" rtlCol="0">
            <a:spAutoFit/>
          </a:bodyPr>
          <a:lstStyle/>
          <a:p>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9D0A7662-7346-0C3B-7D51-E4DB3E3048F4}"/>
              </a:ext>
            </a:extLst>
          </p:cNvPr>
          <p:cNvSpPr txBox="1"/>
          <p:nvPr/>
        </p:nvSpPr>
        <p:spPr>
          <a:xfrm>
            <a:off x="977870" y="3297405"/>
            <a:ext cx="800060"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with</a:t>
            </a:r>
            <a:endParaRPr lang="en-US"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1830EB9F-CB58-A2EE-396A-72F31A2098A5}"/>
              </a:ext>
            </a:extLst>
          </p:cNvPr>
          <p:cNvSpPr txBox="1"/>
          <p:nvPr/>
        </p:nvSpPr>
        <p:spPr>
          <a:xfrm>
            <a:off x="1674537" y="3293654"/>
            <a:ext cx="611463" cy="369332"/>
          </a:xfrm>
          <a:prstGeom prst="rect">
            <a:avLst/>
          </a:prstGeom>
          <a:noFill/>
        </p:spPr>
        <p:txBody>
          <a:bodyPr wrap="square" rtlCol="0">
            <a:spAutoFit/>
          </a:bodyPr>
          <a:lstStyle/>
          <a:p>
            <a:r>
              <a:rPr lang="en-US" dirty="0">
                <a:solidFill>
                  <a:srgbClr val="EA6E47"/>
                </a:solidFill>
                <a:latin typeface="Consolas" panose="020B0609020204030204" pitchFamily="49" charset="0"/>
                <a:cs typeface="Consolas" panose="020B0609020204030204" pitchFamily="49" charset="0"/>
              </a:rPr>
              <a:t>neg</a:t>
            </a:r>
            <a:endParaRPr lang="en-US"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B5EEC4BE-6DE3-8C5F-CED7-85E65DA79C4A}"/>
              </a:ext>
            </a:extLst>
          </p:cNvPr>
          <p:cNvSpPr txBox="1"/>
          <p:nvPr/>
        </p:nvSpPr>
        <p:spPr>
          <a:xfrm>
            <a:off x="2422092" y="3297405"/>
            <a:ext cx="2496915" cy="36933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endParaRPr lang="en-US" dirty="0">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0813C5DA-5B40-8447-7767-5612C177DB68}"/>
              </a:ext>
            </a:extLst>
          </p:cNvPr>
          <p:cNvSpPr txBox="1"/>
          <p:nvPr/>
        </p:nvSpPr>
        <p:spPr>
          <a:xfrm>
            <a:off x="4861697" y="3301156"/>
            <a:ext cx="513042"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to</a:t>
            </a:r>
            <a:endParaRPr lang="en-US" dirty="0">
              <a:latin typeface="Consolas" panose="020B0609020204030204" pitchFamily="49" charset="0"/>
              <a:cs typeface="Consolas" panose="020B0609020204030204" pitchFamily="49" charset="0"/>
            </a:endParaRPr>
          </a:p>
        </p:txBody>
      </p:sp>
      <p:sp>
        <p:nvSpPr>
          <p:cNvPr id="20" name="TextBox 19">
            <a:extLst>
              <a:ext uri="{FF2B5EF4-FFF2-40B4-BE49-F238E27FC236}">
                <a16:creationId xmlns:a16="http://schemas.microsoft.com/office/drawing/2014/main" id="{8ADFF9EC-E306-153D-270B-9D32DF5B76F9}"/>
              </a:ext>
            </a:extLst>
          </p:cNvPr>
          <p:cNvSpPr txBox="1"/>
          <p:nvPr/>
        </p:nvSpPr>
        <p:spPr>
          <a:xfrm>
            <a:off x="993707" y="3796233"/>
            <a:ext cx="2379238" cy="369332"/>
          </a:xfrm>
          <a:prstGeom prst="rect">
            <a:avLst/>
          </a:prstGeom>
          <a:noFill/>
        </p:spPr>
        <p:txBody>
          <a:bodyPr wrap="square" rtlCol="0">
            <a:spAutoFit/>
          </a:bodyPr>
          <a:lstStyle/>
          <a:p>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0BB6A309-6A71-7D5B-4955-7493D3E0F3DC}"/>
              </a:ext>
            </a:extLst>
          </p:cNvPr>
          <p:cNvSpPr txBox="1"/>
          <p:nvPr/>
        </p:nvSpPr>
        <p:spPr>
          <a:xfrm>
            <a:off x="3164534" y="3795921"/>
            <a:ext cx="360615"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EDDC962F-A24F-CD0E-2E62-0588E0BA4911}"/>
              </a:ext>
            </a:extLst>
          </p:cNvPr>
          <p:cNvSpPr txBox="1"/>
          <p:nvPr/>
        </p:nvSpPr>
        <p:spPr>
          <a:xfrm>
            <a:off x="2032806" y="3297301"/>
            <a:ext cx="517131"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97C39AFF-0BAB-C193-720A-E7A00B660292}"/>
              </a:ext>
            </a:extLst>
          </p:cNvPr>
          <p:cNvSpPr txBox="1"/>
          <p:nvPr/>
        </p:nvSpPr>
        <p:spPr>
          <a:xfrm>
            <a:off x="4412428" y="3264653"/>
            <a:ext cx="43783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nvGrpSpPr>
          <p:cNvPr id="42" name="Group 41">
            <a:extLst>
              <a:ext uri="{FF2B5EF4-FFF2-40B4-BE49-F238E27FC236}">
                <a16:creationId xmlns:a16="http://schemas.microsoft.com/office/drawing/2014/main" id="{F0F157E3-922B-60D4-18A3-B1E5EBFCBAC9}"/>
              </a:ext>
            </a:extLst>
          </p:cNvPr>
          <p:cNvGrpSpPr/>
          <p:nvPr/>
        </p:nvGrpSpPr>
        <p:grpSpPr>
          <a:xfrm>
            <a:off x="468120" y="2299853"/>
            <a:ext cx="4988945" cy="1865400"/>
            <a:chOff x="843787" y="4477166"/>
            <a:chExt cx="4988945" cy="1865400"/>
          </a:xfrm>
        </p:grpSpPr>
        <p:sp>
          <p:nvSpPr>
            <p:cNvPr id="27" name="TextBox 26">
              <a:extLst>
                <a:ext uri="{FF2B5EF4-FFF2-40B4-BE49-F238E27FC236}">
                  <a16:creationId xmlns:a16="http://schemas.microsoft.com/office/drawing/2014/main" id="{74B23692-3724-9A12-1478-9661DFD7717F}"/>
                </a:ext>
              </a:extLst>
            </p:cNvPr>
            <p:cNvSpPr txBox="1"/>
            <p:nvPr/>
          </p:nvSpPr>
          <p:spPr>
            <a:xfrm>
              <a:off x="1340031" y="4477166"/>
              <a:ext cx="2379509" cy="369332"/>
            </a:xfrm>
            <a:prstGeom prst="rect">
              <a:avLst/>
            </a:prstGeom>
            <a:noFill/>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4BA4F288-85B5-AB90-AA81-BFB059CDF1EB}"/>
                </a:ext>
              </a:extLst>
            </p:cNvPr>
            <p:cNvSpPr txBox="1"/>
            <p:nvPr/>
          </p:nvSpPr>
          <p:spPr>
            <a:xfrm>
              <a:off x="843787" y="4477166"/>
              <a:ext cx="58804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29" name="TextBox 28">
              <a:extLst>
                <a:ext uri="{FF2B5EF4-FFF2-40B4-BE49-F238E27FC236}">
                  <a16:creationId xmlns:a16="http://schemas.microsoft.com/office/drawing/2014/main" id="{5DC5FE20-AAA6-C794-9924-5F880C615F65}"/>
                </a:ext>
              </a:extLst>
            </p:cNvPr>
            <p:cNvSpPr txBox="1"/>
            <p:nvPr/>
          </p:nvSpPr>
          <p:spPr>
            <a:xfrm>
              <a:off x="3510522" y="4504554"/>
              <a:ext cx="1277967"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0" name="TextBox 29">
              <a:extLst>
                <a:ext uri="{FF2B5EF4-FFF2-40B4-BE49-F238E27FC236}">
                  <a16:creationId xmlns:a16="http://schemas.microsoft.com/office/drawing/2014/main" id="{5C86691D-7FE3-3A15-9592-98F90D9C4C0A}"/>
                </a:ext>
              </a:extLst>
            </p:cNvPr>
            <p:cNvSpPr txBox="1"/>
            <p:nvPr/>
          </p:nvSpPr>
          <p:spPr>
            <a:xfrm>
              <a:off x="4646761" y="4504554"/>
              <a:ext cx="67129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and</a:t>
              </a:r>
              <a:endParaRPr lang="en-US" dirty="0">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05D55BE8-ABE9-1BB4-2F62-1940987CE9DE}"/>
                </a:ext>
              </a:extLst>
            </p:cNvPr>
            <p:cNvSpPr txBox="1"/>
            <p:nvPr/>
          </p:nvSpPr>
          <p:spPr>
            <a:xfrm>
              <a:off x="1352568" y="4975786"/>
              <a:ext cx="1054936"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9A025E68-E03E-6F02-2B8E-F7B3ED429FC9}"/>
                </a:ext>
              </a:extLst>
            </p:cNvPr>
            <p:cNvSpPr txBox="1"/>
            <p:nvPr/>
          </p:nvSpPr>
          <p:spPr>
            <a:xfrm>
              <a:off x="2203290" y="4967454"/>
              <a:ext cx="937998" cy="369332"/>
            </a:xfrm>
            <a:prstGeom prst="rect">
              <a:avLst/>
            </a:prstGeom>
            <a:noFill/>
          </p:spPr>
          <p:txBody>
            <a:bodyPr wrap="square" rtlCol="0">
              <a:spAutoFit/>
            </a:bodyPr>
            <a:lstStyle/>
            <a:p>
              <a:r>
                <a:rPr lang="en-US" dirty="0">
                  <a:solidFill>
                    <a:srgbClr val="8F1EB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FF74A9AC-162C-0257-2739-292B0911DB85}"/>
                </a:ext>
              </a:extLst>
            </p:cNvPr>
            <p:cNvSpPr txBox="1"/>
            <p:nvPr/>
          </p:nvSpPr>
          <p:spPr>
            <a:xfrm>
              <a:off x="2987233" y="4975890"/>
              <a:ext cx="2845499" cy="369332"/>
            </a:xfrm>
            <a:prstGeom prst="rect">
              <a:avLst/>
            </a:prstGeom>
            <a:noFill/>
          </p:spPr>
          <p:txBody>
            <a:bodyPr wrap="square" rtlCol="0">
              <a:spAutoFit/>
            </a:bodyPr>
            <a:lstStyle/>
            <a:p>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4E226B05-DA80-AFD0-A4DB-BAFF0F366A00}"/>
                </a:ext>
              </a:extLst>
            </p:cNvPr>
            <p:cNvSpPr txBox="1"/>
            <p:nvPr/>
          </p:nvSpPr>
          <p:spPr>
            <a:xfrm>
              <a:off x="1352568" y="5474406"/>
              <a:ext cx="800060"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with</a:t>
              </a:r>
              <a:endParaRPr lang="en-US"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07C79984-2DEE-4458-0B7C-9433C0D311A0}"/>
                </a:ext>
              </a:extLst>
            </p:cNvPr>
            <p:cNvSpPr txBox="1"/>
            <p:nvPr/>
          </p:nvSpPr>
          <p:spPr>
            <a:xfrm>
              <a:off x="2049235" y="5470655"/>
              <a:ext cx="611463" cy="369332"/>
            </a:xfrm>
            <a:prstGeom prst="rect">
              <a:avLst/>
            </a:prstGeom>
            <a:noFill/>
          </p:spPr>
          <p:txBody>
            <a:bodyPr wrap="square" rtlCol="0">
              <a:spAutoFit/>
            </a:bodyPr>
            <a:lstStyle/>
            <a:p>
              <a:r>
                <a:rPr lang="en-US" dirty="0">
                  <a:solidFill>
                    <a:srgbClr val="EA6E47"/>
                  </a:solidFill>
                  <a:latin typeface="Consolas" panose="020B0609020204030204" pitchFamily="49" charset="0"/>
                  <a:cs typeface="Consolas" panose="020B0609020204030204" pitchFamily="49" charset="0"/>
                </a:rPr>
                <a:t>neg</a:t>
              </a:r>
              <a:endParaRPr lang="en-US" dirty="0">
                <a:latin typeface="Consolas" panose="020B0609020204030204" pitchFamily="49" charset="0"/>
                <a:cs typeface="Consolas" panose="020B0609020204030204" pitchFamily="49" charset="0"/>
              </a:endParaRPr>
            </a:p>
          </p:txBody>
        </p:sp>
        <p:sp>
          <p:nvSpPr>
            <p:cNvPr id="36" name="TextBox 35">
              <a:extLst>
                <a:ext uri="{FF2B5EF4-FFF2-40B4-BE49-F238E27FC236}">
                  <a16:creationId xmlns:a16="http://schemas.microsoft.com/office/drawing/2014/main" id="{16E973DB-0A20-35A0-F299-6E19E5A622E9}"/>
                </a:ext>
              </a:extLst>
            </p:cNvPr>
            <p:cNvSpPr txBox="1"/>
            <p:nvPr/>
          </p:nvSpPr>
          <p:spPr>
            <a:xfrm>
              <a:off x="2796790" y="5474406"/>
              <a:ext cx="2496915" cy="36933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endParaRPr lang="en-US"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BD8832AE-F54D-90BA-56CE-C957BD45645A}"/>
                </a:ext>
              </a:extLst>
            </p:cNvPr>
            <p:cNvSpPr txBox="1"/>
            <p:nvPr/>
          </p:nvSpPr>
          <p:spPr>
            <a:xfrm>
              <a:off x="5236395" y="5478157"/>
              <a:ext cx="513042"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to</a:t>
              </a:r>
              <a:endParaRPr lang="en-US" dirty="0">
                <a:latin typeface="Consolas" panose="020B0609020204030204" pitchFamily="49" charset="0"/>
                <a:cs typeface="Consolas" panose="020B0609020204030204" pitchFamily="49" charset="0"/>
              </a:endParaRPr>
            </a:p>
          </p:txBody>
        </p:sp>
        <p:sp>
          <p:nvSpPr>
            <p:cNvPr id="38" name="TextBox 37">
              <a:extLst>
                <a:ext uri="{FF2B5EF4-FFF2-40B4-BE49-F238E27FC236}">
                  <a16:creationId xmlns:a16="http://schemas.microsoft.com/office/drawing/2014/main" id="{06DE9E9E-D2D9-99A2-EE3C-009D8F4D8AA5}"/>
                </a:ext>
              </a:extLst>
            </p:cNvPr>
            <p:cNvSpPr txBox="1"/>
            <p:nvPr/>
          </p:nvSpPr>
          <p:spPr>
            <a:xfrm>
              <a:off x="1368405" y="5973234"/>
              <a:ext cx="2379238" cy="369332"/>
            </a:xfrm>
            <a:prstGeom prst="rect">
              <a:avLst/>
            </a:prstGeom>
            <a:noFill/>
          </p:spPr>
          <p:txBody>
            <a:bodyPr wrap="square" rtlCol="0">
              <a:spAutoFit/>
            </a:bodyPr>
            <a:lstStyle/>
            <a:p>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5680461A-C233-D975-18C2-6A0768E669DF}"/>
                </a:ext>
              </a:extLst>
            </p:cNvPr>
            <p:cNvSpPr txBox="1"/>
            <p:nvPr/>
          </p:nvSpPr>
          <p:spPr>
            <a:xfrm>
              <a:off x="3539232" y="5972922"/>
              <a:ext cx="360615"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76B930A8-0419-9132-FD23-D213CE0464DB}"/>
                </a:ext>
              </a:extLst>
            </p:cNvPr>
            <p:cNvSpPr txBox="1"/>
            <p:nvPr/>
          </p:nvSpPr>
          <p:spPr>
            <a:xfrm>
              <a:off x="2407504" y="5474302"/>
              <a:ext cx="517131"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1" name="TextBox 40">
              <a:extLst>
                <a:ext uri="{FF2B5EF4-FFF2-40B4-BE49-F238E27FC236}">
                  <a16:creationId xmlns:a16="http://schemas.microsoft.com/office/drawing/2014/main" id="{5D0A8C17-40BD-532B-469F-1DC69ED2E5DC}"/>
                </a:ext>
              </a:extLst>
            </p:cNvPr>
            <p:cNvSpPr txBox="1"/>
            <p:nvPr/>
          </p:nvSpPr>
          <p:spPr>
            <a:xfrm>
              <a:off x="4787126" y="5441654"/>
              <a:ext cx="43783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43" name="TextBox 42">
            <a:extLst>
              <a:ext uri="{FF2B5EF4-FFF2-40B4-BE49-F238E27FC236}">
                <a16:creationId xmlns:a16="http://schemas.microsoft.com/office/drawing/2014/main" id="{7D10103E-0A11-E097-CF55-7185D58E7D86}"/>
              </a:ext>
            </a:extLst>
          </p:cNvPr>
          <p:cNvSpPr txBox="1"/>
          <p:nvPr/>
        </p:nvSpPr>
        <p:spPr>
          <a:xfrm>
            <a:off x="762141" y="1360236"/>
            <a:ext cx="6516449" cy="523220"/>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Predict structured </a:t>
            </a:r>
            <a:r>
              <a:rPr lang="en-US" sz="1400" b="1" dirty="0">
                <a:solidFill>
                  <a:schemeClr val="accent6"/>
                </a:solidFill>
                <a:latin typeface="Roboto Light" panose="02000000000000000000" pitchFamily="2" charset="0"/>
                <a:ea typeface="Roboto Light" panose="02000000000000000000" pitchFamily="2" charset="0"/>
              </a:rPr>
              <a:t>logical form </a:t>
            </a:r>
            <a:r>
              <a:rPr lang="en-US" sz="1400" dirty="0">
                <a:latin typeface="Roboto Light" panose="02000000000000000000" pitchFamily="2" charset="0"/>
                <a:ea typeface="Roboto Light" panose="02000000000000000000" pitchFamily="2" charset="0"/>
              </a:rPr>
              <a:t>using fine-tuned T5 model, output as a string. </a:t>
            </a:r>
            <a:br>
              <a:rPr lang="en-US" sz="1400" dirty="0">
                <a:latin typeface="Roboto Light" panose="02000000000000000000" pitchFamily="2" charset="0"/>
                <a:ea typeface="Roboto Light" panose="02000000000000000000" pitchFamily="2" charset="0"/>
              </a:rPr>
            </a:br>
            <a:r>
              <a:rPr lang="en-US" sz="1400" dirty="0">
                <a:latin typeface="Roboto Light" panose="02000000000000000000" pitchFamily="2" charset="0"/>
                <a:ea typeface="Roboto Light" panose="02000000000000000000" pitchFamily="2" charset="0"/>
              </a:rPr>
              <a:t>Then, </a:t>
            </a:r>
            <a:r>
              <a:rPr lang="en-US" sz="1400" b="1" dirty="0">
                <a:solidFill>
                  <a:schemeClr val="accent6"/>
                </a:solidFill>
                <a:latin typeface="Roboto Light" panose="02000000000000000000" pitchFamily="2" charset="0"/>
                <a:ea typeface="Roboto Light" panose="02000000000000000000" pitchFamily="2" charset="0"/>
              </a:rPr>
              <a:t>parse </a:t>
            </a:r>
            <a:r>
              <a:rPr lang="en-US" sz="1400" dirty="0">
                <a:latin typeface="Roboto Light" panose="02000000000000000000" pitchFamily="2" charset="0"/>
                <a:ea typeface="Roboto Light" panose="02000000000000000000" pitchFamily="2" charset="0"/>
              </a:rPr>
              <a:t>logical forms and </a:t>
            </a:r>
            <a:r>
              <a:rPr lang="en-US" sz="1400" b="1" dirty="0">
                <a:solidFill>
                  <a:schemeClr val="accent6"/>
                </a:solidFill>
                <a:latin typeface="Roboto Light" panose="02000000000000000000" pitchFamily="2" charset="0"/>
                <a:ea typeface="Roboto Light" panose="02000000000000000000" pitchFamily="2" charset="0"/>
              </a:rPr>
              <a:t>instantiate</a:t>
            </a:r>
            <a:r>
              <a:rPr lang="en-US" sz="1400" dirty="0">
                <a:latin typeface="Roboto Light" panose="02000000000000000000" pitchFamily="2" charset="0"/>
                <a:ea typeface="Roboto Light" panose="02000000000000000000" pitchFamily="2" charset="0"/>
              </a:rPr>
              <a:t> as in-memory nested object structure.</a:t>
            </a:r>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4,5</a:t>
            </a:r>
            <a:endParaRPr lang="en-US" sz="2800" dirty="0">
              <a:latin typeface="Roboto Light" panose="02000000000000000000" pitchFamily="2" charset="0"/>
              <a:ea typeface="Roboto Light" panose="02000000000000000000" pitchFamily="2" charset="0"/>
            </a:endParaRPr>
          </a:p>
        </p:txBody>
      </p:sp>
      <p:grpSp>
        <p:nvGrpSpPr>
          <p:cNvPr id="45" name="Group 44">
            <a:extLst>
              <a:ext uri="{FF2B5EF4-FFF2-40B4-BE49-F238E27FC236}">
                <a16:creationId xmlns:a16="http://schemas.microsoft.com/office/drawing/2014/main" id="{2237DBBF-AE1F-4F21-F7D9-9CBA9FE8DB9D}"/>
              </a:ext>
            </a:extLst>
          </p:cNvPr>
          <p:cNvGrpSpPr/>
          <p:nvPr/>
        </p:nvGrpSpPr>
        <p:grpSpPr>
          <a:xfrm>
            <a:off x="5277091" y="5399946"/>
            <a:ext cx="1760418" cy="1203707"/>
            <a:chOff x="4417590" y="88498"/>
            <a:chExt cx="1760418" cy="1203707"/>
          </a:xfrm>
        </p:grpSpPr>
        <p:sp>
          <p:nvSpPr>
            <p:cNvPr id="46" name="TextBox 45">
              <a:extLst>
                <a:ext uri="{FF2B5EF4-FFF2-40B4-BE49-F238E27FC236}">
                  <a16:creationId xmlns:a16="http://schemas.microsoft.com/office/drawing/2014/main" id="{CB37DC55-F269-C288-FA33-6B5ABCA28D11}"/>
                </a:ext>
              </a:extLst>
            </p:cNvPr>
            <p:cNvSpPr txBox="1"/>
            <p:nvPr/>
          </p:nvSpPr>
          <p:spPr>
            <a:xfrm>
              <a:off x="4417590" y="88498"/>
              <a:ext cx="1760418" cy="646331"/>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Logical Form</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Transformation</a:t>
              </a:r>
            </a:p>
          </p:txBody>
        </p:sp>
        <p:sp>
          <p:nvSpPr>
            <p:cNvPr id="47" name="Rounded Rectangle 46">
              <a:extLst>
                <a:ext uri="{FF2B5EF4-FFF2-40B4-BE49-F238E27FC236}">
                  <a16:creationId xmlns:a16="http://schemas.microsoft.com/office/drawing/2014/main" id="{E93FFAD3-2E3D-97BE-51DB-170D431F2571}"/>
                </a:ext>
              </a:extLst>
            </p:cNvPr>
            <p:cNvSpPr/>
            <p:nvPr/>
          </p:nvSpPr>
          <p:spPr>
            <a:xfrm>
              <a:off x="4737492" y="711529"/>
              <a:ext cx="1045579" cy="580676"/>
            </a:xfrm>
            <a:prstGeom prst="roundRect">
              <a:avLst/>
            </a:prstGeom>
            <a:solidFill>
              <a:srgbClr val="7030A0">
                <a:alpha val="5098"/>
              </a:srgbClr>
            </a:solidFill>
            <a:ln>
              <a:solidFill>
                <a:srgbClr val="7030A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9265AB-CD52-BA5E-3BBC-5C993E18A5AF}"/>
                </a:ext>
              </a:extLst>
            </p:cNvPr>
            <p:cNvSpPr txBox="1"/>
            <p:nvPr/>
          </p:nvSpPr>
          <p:spPr>
            <a:xfrm>
              <a:off x="5081939" y="762623"/>
              <a:ext cx="348172"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T5</a:t>
              </a:r>
            </a:p>
          </p:txBody>
        </p:sp>
        <p:sp>
          <p:nvSpPr>
            <p:cNvPr id="49" name="Rounded Rectangle 48">
              <a:extLst>
                <a:ext uri="{FF2B5EF4-FFF2-40B4-BE49-F238E27FC236}">
                  <a16:creationId xmlns:a16="http://schemas.microsoft.com/office/drawing/2014/main" id="{34D57E75-9CDF-CEBF-C13A-65677FA9C585}"/>
                </a:ext>
              </a:extLst>
            </p:cNvPr>
            <p:cNvSpPr/>
            <p:nvPr/>
          </p:nvSpPr>
          <p:spPr>
            <a:xfrm>
              <a:off x="4998023" y="1006691"/>
              <a:ext cx="569377" cy="211224"/>
            </a:xfrm>
            <a:prstGeom prst="roundRect">
              <a:avLst/>
            </a:prstGeom>
            <a:solidFill>
              <a:srgbClr val="7030A0"/>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7287019" y="4958977"/>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6096000" y="1905276"/>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2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6 7.40741E-7 L 0.59453 -0.01273 " pathEditMode="relative" rAng="0" ptsTypes="AA">
                                      <p:cBhvr>
                                        <p:cTn id="6" dur="1000" fill="hold"/>
                                        <p:tgtEl>
                                          <p:spTgt spid="8"/>
                                        </p:tgtEl>
                                        <p:attrNameLst>
                                          <p:attrName>ppt_x</p:attrName>
                                          <p:attrName>ppt_y</p:attrName>
                                        </p:attrNameLst>
                                      </p:cBhvr>
                                      <p:rCtr x="29935" y="-810"/>
                                    </p:animMotion>
                                  </p:childTnLst>
                                </p:cTn>
                              </p:par>
                            </p:childTnLst>
                          </p:cTn>
                        </p:par>
                        <p:par>
                          <p:cTn id="7" fill="hold">
                            <p:stCondLst>
                              <p:cond delay="1000"/>
                            </p:stCondLst>
                            <p:childTnLst>
                              <p:par>
                                <p:cTn id="8" presetID="0" presetClass="path" presetSubtype="0" accel="50000" decel="50000" fill="hold" grpId="0" nodeType="afterEffect">
                                  <p:stCondLst>
                                    <p:cond delay="0"/>
                                  </p:stCondLst>
                                  <p:childTnLst>
                                    <p:animMotion origin="layout" path="M 4.79167E-6 -3.7037E-6 L 0.43906 0.0625 " pathEditMode="relative" rAng="0" ptsTypes="AA">
                                      <p:cBhvr>
                                        <p:cTn id="9" dur="1000" fill="hold"/>
                                        <p:tgtEl>
                                          <p:spTgt spid="10"/>
                                        </p:tgtEl>
                                        <p:attrNameLst>
                                          <p:attrName>ppt_x</p:attrName>
                                          <p:attrName>ppt_y</p:attrName>
                                        </p:attrNameLst>
                                      </p:cBhvr>
                                      <p:rCtr x="21953" y="3125"/>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2.5E-6 -3.7037E-6 L 0.6237 0.04537 " pathEditMode="relative" rAng="0" ptsTypes="AA">
                                      <p:cBhvr>
                                        <p:cTn id="12" dur="1000" fill="hold"/>
                                        <p:tgtEl>
                                          <p:spTgt spid="12"/>
                                        </p:tgtEl>
                                        <p:attrNameLst>
                                          <p:attrName>ppt_x</p:attrName>
                                          <p:attrName>ppt_y</p:attrName>
                                        </p:attrNameLst>
                                      </p:cBhvr>
                                      <p:rCtr x="31185" y="2269"/>
                                    </p:animMotion>
                                  </p:childTnLst>
                                </p:cTn>
                              </p:par>
                            </p:childTnLst>
                          </p:cTn>
                        </p:par>
                        <p:par>
                          <p:cTn id="13" fill="hold">
                            <p:stCondLst>
                              <p:cond delay="3000"/>
                            </p:stCondLst>
                            <p:childTnLst>
                              <p:par>
                                <p:cTn id="14" presetID="42" presetClass="path" presetSubtype="0" accel="50000" decel="50000" fill="hold" grpId="0" nodeType="afterEffect">
                                  <p:stCondLst>
                                    <p:cond delay="0"/>
                                  </p:stCondLst>
                                  <p:childTnLst>
                                    <p:animMotion origin="layout" path="M -1.45833E-6 3.7037E-6 L 0.52695 0.11967 " pathEditMode="relative" rAng="0" ptsTypes="AA">
                                      <p:cBhvr>
                                        <p:cTn id="15" dur="1000" fill="hold"/>
                                        <p:tgtEl>
                                          <p:spTgt spid="13"/>
                                        </p:tgtEl>
                                        <p:attrNameLst>
                                          <p:attrName>ppt_x</p:attrName>
                                          <p:attrName>ppt_y</p:attrName>
                                        </p:attrNameLst>
                                      </p:cBhvr>
                                      <p:rCtr x="26341" y="5972"/>
                                    </p:animMotion>
                                  </p:childTnLst>
                                </p:cTn>
                              </p:par>
                            </p:childTnLst>
                          </p:cTn>
                        </p:par>
                        <p:par>
                          <p:cTn id="16" fill="hold">
                            <p:stCondLst>
                              <p:cond delay="4000"/>
                            </p:stCondLst>
                            <p:childTnLst>
                              <p:par>
                                <p:cTn id="17" presetID="42" presetClass="path" presetSubtype="0" accel="50000" decel="50000" fill="hold" grpId="0" nodeType="afterEffect">
                                  <p:stCondLst>
                                    <p:cond delay="0"/>
                                  </p:stCondLst>
                                  <p:childTnLst>
                                    <p:animMotion origin="layout" path="M 4.16667E-7 -3.7037E-6 L 0.5056 0.19977 " pathEditMode="relative" rAng="0" ptsTypes="AA">
                                      <p:cBhvr>
                                        <p:cTn id="18" dur="1000" fill="hold"/>
                                        <p:tgtEl>
                                          <p:spTgt spid="15"/>
                                        </p:tgtEl>
                                        <p:attrNameLst>
                                          <p:attrName>ppt_x</p:attrName>
                                          <p:attrName>ppt_y</p:attrName>
                                        </p:attrNameLst>
                                      </p:cBhvr>
                                      <p:rCtr x="25273" y="9977"/>
                                    </p:animMotion>
                                  </p:childTnLst>
                                </p:cTn>
                              </p:par>
                            </p:childTnLst>
                          </p:cTn>
                        </p:par>
                        <p:par>
                          <p:cTn id="19" fill="hold">
                            <p:stCondLst>
                              <p:cond delay="5000"/>
                            </p:stCondLst>
                            <p:childTnLst>
                              <p:par>
                                <p:cTn id="20" presetID="42" presetClass="path" presetSubtype="0" accel="50000" decel="50000" fill="hold" grpId="0" nodeType="afterEffect">
                                  <p:stCondLst>
                                    <p:cond delay="0"/>
                                  </p:stCondLst>
                                  <p:childTnLst>
                                    <p:animMotion origin="layout" path="M 2.08333E-7 4.07407E-6 L 0.53776 0.20439 " pathEditMode="relative" rAng="0" ptsTypes="AA">
                                      <p:cBhvr>
                                        <p:cTn id="21" dur="1000" fill="hold"/>
                                        <p:tgtEl>
                                          <p:spTgt spid="17"/>
                                        </p:tgtEl>
                                        <p:attrNameLst>
                                          <p:attrName>ppt_x</p:attrName>
                                          <p:attrName>ppt_y</p:attrName>
                                        </p:attrNameLst>
                                      </p:cBhvr>
                                      <p:rCtr x="26888" y="10208"/>
                                    </p:animMotion>
                                  </p:childTnLst>
                                </p:cTn>
                              </p:par>
                            </p:childTnLst>
                          </p:cTn>
                        </p:par>
                        <p:par>
                          <p:cTn id="22" fill="hold">
                            <p:stCondLst>
                              <p:cond delay="6000"/>
                            </p:stCondLst>
                            <p:childTnLst>
                              <p:par>
                                <p:cTn id="23" presetID="42" presetClass="path" presetSubtype="0" accel="50000" decel="50000" fill="hold" grpId="0" nodeType="afterEffect">
                                  <p:stCondLst>
                                    <p:cond delay="0"/>
                                  </p:stCondLst>
                                  <p:childTnLst>
                                    <p:animMotion origin="layout" path="M -1.66667E-6 1.11111E-6 L 0.49505 0.2463 " pathEditMode="relative" rAng="0" ptsTypes="AA">
                                      <p:cBhvr>
                                        <p:cTn id="24" dur="1000" fill="hold"/>
                                        <p:tgtEl>
                                          <p:spTgt spid="18"/>
                                        </p:tgtEl>
                                        <p:attrNameLst>
                                          <p:attrName>ppt_x</p:attrName>
                                          <p:attrName>ppt_y</p:attrName>
                                        </p:attrNameLst>
                                      </p:cBhvr>
                                      <p:rCtr x="24753" y="12315"/>
                                    </p:animMotion>
                                  </p:childTnLst>
                                </p:cTn>
                              </p:par>
                            </p:childTnLst>
                          </p:cTn>
                        </p:par>
                        <p:par>
                          <p:cTn id="25" fill="hold">
                            <p:stCondLst>
                              <p:cond delay="7000"/>
                            </p:stCondLst>
                            <p:childTnLst>
                              <p:par>
                                <p:cTn id="26" presetID="42" presetClass="path" presetSubtype="0" accel="50000" decel="50000" fill="hold" grpId="0" nodeType="afterEffect">
                                  <p:stCondLst>
                                    <p:cond delay="0"/>
                                  </p:stCondLst>
                                  <p:childTnLst>
                                    <p:animMotion origin="layout" path="M 3.54167E-6 -4.07407E-6 L 0.64218 0.21574 " pathEditMode="relative" rAng="0" ptsTypes="AA">
                                      <p:cBhvr>
                                        <p:cTn id="27" dur="1000" fill="hold"/>
                                        <p:tgtEl>
                                          <p:spTgt spid="20"/>
                                        </p:tgtEl>
                                        <p:attrNameLst>
                                          <p:attrName>ppt_x</p:attrName>
                                          <p:attrName>ppt_y</p:attrName>
                                        </p:attrNameLst>
                                      </p:cBhvr>
                                      <p:rCtr x="32109" y="10787"/>
                                    </p:animMotion>
                                  </p:childTnLst>
                                </p:cTn>
                              </p:par>
                            </p:childTnLst>
                          </p:cTn>
                        </p:par>
                        <p:par>
                          <p:cTn id="28" fill="hold">
                            <p:stCondLst>
                              <p:cond delay="8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7" grpId="0"/>
      <p:bldP spid="18" grpId="0"/>
      <p:bldP spid="2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79</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307304" y="1905276"/>
            <a:ext cx="3907945" cy="4876800"/>
            <a:chOff x="5795468" y="941294"/>
            <a:chExt cx="3830300"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neg(</a:t>
              </a:r>
            </a:p>
            <a:p>
              <a:r>
                <a:rPr lang="en-US" dirty="0">
                  <a:solidFill>
                    <a:schemeClr val="bg1">
                      <a:lumMod val="85000"/>
                    </a:schemeClr>
                  </a:solidFill>
                  <a:latin typeface="Consolas" panose="020B0609020204030204" pitchFamily="49" charset="0"/>
                  <a:cs typeface="Consolas" panose="020B0609020204030204" pitchFamily="49" charset="0"/>
                </a:rPr>
                <a:t>    contraindication(</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 6</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695196" y="495357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828869" y="1918296"/>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7430963" y="1778339"/>
            <a:ext cx="4761037" cy="4876800"/>
            <a:chOff x="5795468" y="941294"/>
            <a:chExt cx="3830300"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95468" y="941294"/>
              <a:ext cx="3627888"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latin typeface="Consolas" panose="020B0609020204030204" pitchFamily="49" charset="0"/>
                  <a:cs typeface="Consolas" panose="020B0609020204030204" pitchFamily="49" charset="0"/>
                </a:rPr>
                <a:t>C0241863 </a:t>
              </a:r>
              <a:r>
                <a:rPr lang="en-US" sz="1000"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neg(</a:t>
              </a:r>
            </a:p>
            <a:p>
              <a:r>
                <a:rPr lang="en-US" dirty="0">
                  <a:solidFill>
                    <a:schemeClr val="bg1">
                      <a:lumMod val="85000"/>
                    </a:schemeClr>
                  </a:solidFill>
                  <a:latin typeface="Consolas" panose="020B0609020204030204" pitchFamily="49" charset="0"/>
                  <a:cs typeface="Consolas" panose="020B0609020204030204" pitchFamily="49" charset="0"/>
                </a:rPr>
                <a:t>    contraindication(</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latin typeface="Consolas" panose="020B0609020204030204" pitchFamily="49" charset="0"/>
                  <a:cs typeface="Consolas" panose="020B0609020204030204" pitchFamily="49" charset="0"/>
                </a:rPr>
                <a:t>C0025598</a:t>
              </a:r>
              <a:r>
                <a:rPr lang="en-US" dirty="0">
                  <a:solidFill>
                    <a:schemeClr val="bg1">
                      <a:lumMod val="6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r>
                <a:rPr lang="en-US" sz="1800" dirty="0">
                  <a:solidFill>
                    <a:srgbClr val="C00000"/>
                  </a:solidFill>
                  <a:latin typeface="Consolas" panose="020B0609020204030204" pitchFamily="49" charset="0"/>
                  <a:cs typeface="Consolas" panose="020B0609020204030204" pitchFamily="49" charset="0"/>
                </a:rPr>
                <a:t> </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23" name="TextBox 22">
            <a:extLst>
              <a:ext uri="{FF2B5EF4-FFF2-40B4-BE49-F238E27FC236}">
                <a16:creationId xmlns:a16="http://schemas.microsoft.com/office/drawing/2014/main" id="{F4491615-0AEA-C3B8-8508-384644AD39CE}"/>
              </a:ext>
            </a:extLst>
          </p:cNvPr>
          <p:cNvSpPr txBox="1"/>
          <p:nvPr/>
        </p:nvSpPr>
        <p:spPr>
          <a:xfrm>
            <a:off x="838515" y="1301285"/>
            <a:ext cx="4867871" cy="523220"/>
          </a:xfrm>
          <a:prstGeom prst="rect">
            <a:avLst/>
          </a:prstGeom>
          <a:noFill/>
        </p:spPr>
        <p:txBody>
          <a:bodyPr wrap="square" rtlCol="0">
            <a:spAutoFit/>
          </a:bodyPr>
          <a:lstStyle/>
          <a:p>
            <a:r>
              <a:rPr lang="en-US" sz="1400" b="1" dirty="0">
                <a:solidFill>
                  <a:schemeClr val="accent6"/>
                </a:solidFill>
                <a:latin typeface="Roboto Light" panose="02000000000000000000" pitchFamily="2" charset="0"/>
                <a:ea typeface="Roboto Light" panose="02000000000000000000" pitchFamily="2" charset="0"/>
              </a:rPr>
              <a:t>Normalize to UMLS concepts </a:t>
            </a:r>
            <a:r>
              <a:rPr lang="en-US" sz="1400" dirty="0">
                <a:latin typeface="Roboto Light" panose="02000000000000000000" pitchFamily="2" charset="0"/>
                <a:ea typeface="Roboto Light" panose="02000000000000000000" pitchFamily="2" charset="0"/>
              </a:rPr>
              <a:t>using MetaMapLite and BERT (the latter only in the case of lab tests).</a:t>
            </a:r>
          </a:p>
        </p:txBody>
      </p:sp>
      <p:grpSp>
        <p:nvGrpSpPr>
          <p:cNvPr id="24" name="Group 23">
            <a:extLst>
              <a:ext uri="{FF2B5EF4-FFF2-40B4-BE49-F238E27FC236}">
                <a16:creationId xmlns:a16="http://schemas.microsoft.com/office/drawing/2014/main" id="{65612E38-B442-EC87-75E2-580925FF5335}"/>
              </a:ext>
            </a:extLst>
          </p:cNvPr>
          <p:cNvGrpSpPr/>
          <p:nvPr/>
        </p:nvGrpSpPr>
        <p:grpSpPr>
          <a:xfrm>
            <a:off x="4747483" y="5687128"/>
            <a:ext cx="2077280" cy="927632"/>
            <a:chOff x="8418431" y="3097540"/>
            <a:chExt cx="2077280" cy="927632"/>
          </a:xfrm>
        </p:grpSpPr>
        <p:sp>
          <p:nvSpPr>
            <p:cNvPr id="52" name="TextBox 51">
              <a:extLst>
                <a:ext uri="{FF2B5EF4-FFF2-40B4-BE49-F238E27FC236}">
                  <a16:creationId xmlns:a16="http://schemas.microsoft.com/office/drawing/2014/main" id="{3A48A298-24D3-9ED8-D34C-DD5A635214BA}"/>
                </a:ext>
              </a:extLst>
            </p:cNvPr>
            <p:cNvSpPr txBox="1"/>
            <p:nvPr/>
          </p:nvSpPr>
          <p:spPr>
            <a:xfrm>
              <a:off x="8650997" y="3097540"/>
              <a:ext cx="1603324"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Normalization</a:t>
              </a:r>
            </a:p>
          </p:txBody>
        </p:sp>
        <p:sp>
          <p:nvSpPr>
            <p:cNvPr id="53" name="Rounded Rectangle 52">
              <a:extLst>
                <a:ext uri="{FF2B5EF4-FFF2-40B4-BE49-F238E27FC236}">
                  <a16:creationId xmlns:a16="http://schemas.microsoft.com/office/drawing/2014/main" id="{C1E72523-6258-8F71-344C-0650523B95E0}"/>
                </a:ext>
              </a:extLst>
            </p:cNvPr>
            <p:cNvSpPr/>
            <p:nvPr/>
          </p:nvSpPr>
          <p:spPr>
            <a:xfrm>
              <a:off x="8418431" y="3444496"/>
              <a:ext cx="2077280" cy="580676"/>
            </a:xfrm>
            <a:prstGeom prst="roundRect">
              <a:avLst/>
            </a:prstGeom>
            <a:solidFill>
              <a:srgbClr val="ED7D31">
                <a:alpha val="5098"/>
              </a:srgbClr>
            </a:solid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B7E105E6-2B6A-47F8-A025-C7A740131BC5}"/>
                </a:ext>
              </a:extLst>
            </p:cNvPr>
            <p:cNvSpPr txBox="1"/>
            <p:nvPr/>
          </p:nvSpPr>
          <p:spPr>
            <a:xfrm>
              <a:off x="8460205" y="3479158"/>
              <a:ext cx="99738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MetaMapLite</a:t>
              </a:r>
            </a:p>
          </p:txBody>
        </p:sp>
        <p:sp>
          <p:nvSpPr>
            <p:cNvPr id="55" name="TextBox 54">
              <a:extLst>
                <a:ext uri="{FF2B5EF4-FFF2-40B4-BE49-F238E27FC236}">
                  <a16:creationId xmlns:a16="http://schemas.microsoft.com/office/drawing/2014/main" id="{6FAA2C80-0CAA-26FE-5633-07CE0D4E11D2}"/>
                </a:ext>
              </a:extLst>
            </p:cNvPr>
            <p:cNvSpPr txBox="1"/>
            <p:nvPr/>
          </p:nvSpPr>
          <p:spPr>
            <a:xfrm>
              <a:off x="9514471" y="3481776"/>
              <a:ext cx="950901"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 (Labs)</a:t>
              </a:r>
            </a:p>
          </p:txBody>
        </p:sp>
        <p:sp>
          <p:nvSpPr>
            <p:cNvPr id="56" name="Rounded Rectangle 55">
              <a:extLst>
                <a:ext uri="{FF2B5EF4-FFF2-40B4-BE49-F238E27FC236}">
                  <a16:creationId xmlns:a16="http://schemas.microsoft.com/office/drawing/2014/main" id="{7B77F49E-E4E4-5672-C174-AAF2A4781F52}"/>
                </a:ext>
              </a:extLst>
            </p:cNvPr>
            <p:cNvSpPr/>
            <p:nvPr/>
          </p:nvSpPr>
          <p:spPr>
            <a:xfrm>
              <a:off x="8692772" y="3724840"/>
              <a:ext cx="465970" cy="229770"/>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Java</a:t>
              </a:r>
            </a:p>
          </p:txBody>
        </p:sp>
        <p:sp>
          <p:nvSpPr>
            <p:cNvPr id="57" name="Rounded Rectangle 56">
              <a:extLst>
                <a:ext uri="{FF2B5EF4-FFF2-40B4-BE49-F238E27FC236}">
                  <a16:creationId xmlns:a16="http://schemas.microsoft.com/office/drawing/2014/main" id="{D349D37C-FA13-07A9-715C-84B25DE12BF4}"/>
                </a:ext>
              </a:extLst>
            </p:cNvPr>
            <p:cNvSpPr/>
            <p:nvPr/>
          </p:nvSpPr>
          <p:spPr>
            <a:xfrm>
              <a:off x="9711858" y="3743386"/>
              <a:ext cx="569377" cy="211224"/>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Tree>
    <p:extLst>
      <p:ext uri="{BB962C8B-B14F-4D97-AF65-F5344CB8AC3E}">
        <p14:creationId xmlns:p14="http://schemas.microsoft.com/office/powerpoint/2010/main" val="266864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8</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3" y="2028616"/>
            <a:ext cx="9026455" cy="326243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Existing drag-and-drop cohort discovery tools are not a panacea:</a:t>
            </a:r>
          </a:p>
          <a:p>
            <a:pPr marL="742950" lvl="1"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Often have significant learning curves.</a:t>
            </a:r>
          </a:p>
          <a:p>
            <a:pPr marL="742950" lvl="1"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May visually represent biomedical data discordant with users “mental maps” of how data are collected or stored.</a:t>
            </a:r>
          </a:p>
          <a:p>
            <a:pPr marL="742950" lvl="1"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May be structurally unable to represent certain complex criteria or sequences of events.</a:t>
            </a: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8" name="TextBox 7">
            <a:extLst>
              <a:ext uri="{FF2B5EF4-FFF2-40B4-BE49-F238E27FC236}">
                <a16:creationId xmlns:a16="http://schemas.microsoft.com/office/drawing/2014/main" id="{4561A70B-C225-53DA-4DBA-D9A2C447A889}"/>
              </a:ext>
            </a:extLst>
          </p:cNvPr>
          <p:cNvSpPr txBox="1"/>
          <p:nvPr/>
        </p:nvSpPr>
        <p:spPr>
          <a:xfrm>
            <a:off x="838514" y="864841"/>
            <a:ext cx="99056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Recruitment and (Cohort Discovery) Software</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202142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80</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307305" y="1905276"/>
            <a:ext cx="4166428" cy="4876800"/>
            <a:chOff x="5795468" y="941294"/>
            <a:chExt cx="4083647"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07389" y="1166842"/>
              <a:ext cx="3971726" cy="4524315"/>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solidFill>
                    <a:schemeClr val="bg1">
                      <a:lumMod val="85000"/>
                    </a:schemeClr>
                  </a:solidFill>
                  <a:latin typeface="Consolas" panose="020B0609020204030204" pitchFamily="49" charset="0"/>
                  <a:cs typeface="Consolas" panose="020B0609020204030204" pitchFamily="49" charset="0"/>
                </a:rPr>
                <a:t>  cond(C0241863 </a:t>
              </a:r>
              <a:r>
                <a:rPr lang="en-US" sz="1000" dirty="0">
                  <a:solidFill>
                    <a:schemeClr val="bg1">
                      <a:lumMod val="85000"/>
                    </a:schemeClr>
                  </a:solidFill>
                  <a:latin typeface="Consolas" panose="020B0609020204030204" pitchFamily="49" charset="0"/>
                  <a:cs typeface="Consolas" panose="020B0609020204030204" pitchFamily="49" charset="0"/>
                </a:rPr>
                <a:t>“Diabetic”</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latin typeface="Consolas" panose="020B0609020204030204" pitchFamily="49" charset="0"/>
                  <a:cs typeface="Consolas" panose="020B0609020204030204" pitchFamily="49" charset="0"/>
                </a:rPr>
                <a:t>C0025598</a:t>
              </a:r>
              <a:r>
                <a:rPr lang="en-US" dirty="0">
                  <a:solidFill>
                    <a:schemeClr val="bg1">
                      <a:lumMod val="6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solidFill>
                  <a:schemeClr val="bg1">
                    <a:lumMod val="85000"/>
                  </a:schemeClr>
                </a:solidFill>
                <a:latin typeface="Consolas" panose="020B0609020204030204" pitchFamily="49" charset="0"/>
                <a:cs typeface="Consolas" panose="020B0609020204030204" pitchFamily="49" charset="0"/>
              </a:endParaRP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7,8</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449077" y="493352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679831" y="2000269"/>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7144493" y="1736670"/>
            <a:ext cx="4787008" cy="4876800"/>
            <a:chOff x="5717864" y="899625"/>
            <a:chExt cx="3964436"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17864" y="899625"/>
              <a:ext cx="3890569"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799522" y="1163224"/>
              <a:ext cx="3882778" cy="4247317"/>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solidFill>
                    <a:schemeClr val="bg1">
                      <a:lumMod val="85000"/>
                    </a:schemeClr>
                  </a:solidFill>
                  <a:latin typeface="Consolas" panose="020B0609020204030204" pitchFamily="49" charset="0"/>
                  <a:cs typeface="Consolas" panose="020B0609020204030204" pitchFamily="49" charset="0"/>
                </a:rPr>
                <a:t>    cond(CUI: C0241863 </a:t>
              </a:r>
              <a:r>
                <a:rPr lang="en-US" sz="1000" dirty="0">
                  <a:solidFill>
                    <a:schemeClr val="bg1">
                      <a:lumMod val="85000"/>
                    </a:schemeClr>
                  </a:solidFill>
                  <a:latin typeface="Consolas" panose="020B0609020204030204" pitchFamily="49" charset="0"/>
                  <a:cs typeface="Consolas" panose="020B0609020204030204" pitchFamily="49" charset="0"/>
                </a:rPr>
                <a:t>“Diabetic”</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6"/>
                  </a:solidFill>
                  <a:latin typeface="Consolas" panose="020B0609020204030204" pitchFamily="49" charset="0"/>
                  <a:cs typeface="Consolas" panose="020B0609020204030204" pitchFamily="49" charset="0"/>
                </a:rPr>
                <a:t>    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rPr>
                <a:t>C0220981</a:t>
              </a:r>
              <a:r>
                <a:rPr lang="en-US" sz="1000" dirty="0">
                  <a:solidFill>
                    <a:schemeClr val="accent5">
                      <a:lumMod val="7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“Metabolic acidosis”</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rPr>
                <a:t>C3253985</a:t>
              </a:r>
              <a:r>
                <a:rPr lang="en-US" sz="1100" dirty="0">
                  <a:solidFill>
                    <a:schemeClr val="accent5">
                      <a:lumMod val="7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“Dolutegravir”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grpSp>
        <p:nvGrpSpPr>
          <p:cNvPr id="24" name="Group 23">
            <a:extLst>
              <a:ext uri="{FF2B5EF4-FFF2-40B4-BE49-F238E27FC236}">
                <a16:creationId xmlns:a16="http://schemas.microsoft.com/office/drawing/2014/main" id="{65612E38-B442-EC87-75E2-580925FF5335}"/>
              </a:ext>
            </a:extLst>
          </p:cNvPr>
          <p:cNvGrpSpPr/>
          <p:nvPr/>
        </p:nvGrpSpPr>
        <p:grpSpPr>
          <a:xfrm>
            <a:off x="4600398" y="5692344"/>
            <a:ext cx="2077280" cy="927632"/>
            <a:chOff x="8418431" y="3097540"/>
            <a:chExt cx="2077280" cy="927632"/>
          </a:xfrm>
        </p:grpSpPr>
        <p:sp>
          <p:nvSpPr>
            <p:cNvPr id="52" name="TextBox 51">
              <a:extLst>
                <a:ext uri="{FF2B5EF4-FFF2-40B4-BE49-F238E27FC236}">
                  <a16:creationId xmlns:a16="http://schemas.microsoft.com/office/drawing/2014/main" id="{3A48A298-24D3-9ED8-D34C-DD5A635214BA}"/>
                </a:ext>
              </a:extLst>
            </p:cNvPr>
            <p:cNvSpPr txBox="1"/>
            <p:nvPr/>
          </p:nvSpPr>
          <p:spPr>
            <a:xfrm>
              <a:off x="8650997" y="3097540"/>
              <a:ext cx="1603324"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Normalization</a:t>
              </a:r>
            </a:p>
          </p:txBody>
        </p:sp>
        <p:sp>
          <p:nvSpPr>
            <p:cNvPr id="53" name="Rounded Rectangle 52">
              <a:extLst>
                <a:ext uri="{FF2B5EF4-FFF2-40B4-BE49-F238E27FC236}">
                  <a16:creationId xmlns:a16="http://schemas.microsoft.com/office/drawing/2014/main" id="{C1E72523-6258-8F71-344C-0650523B95E0}"/>
                </a:ext>
              </a:extLst>
            </p:cNvPr>
            <p:cNvSpPr/>
            <p:nvPr/>
          </p:nvSpPr>
          <p:spPr>
            <a:xfrm>
              <a:off x="8418431" y="3444496"/>
              <a:ext cx="2077280" cy="580676"/>
            </a:xfrm>
            <a:prstGeom prst="roundRect">
              <a:avLst/>
            </a:prstGeom>
            <a:solidFill>
              <a:srgbClr val="ED7D31">
                <a:alpha val="5098"/>
              </a:srgbClr>
            </a:solid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B7E105E6-2B6A-47F8-A025-C7A740131BC5}"/>
                </a:ext>
              </a:extLst>
            </p:cNvPr>
            <p:cNvSpPr txBox="1"/>
            <p:nvPr/>
          </p:nvSpPr>
          <p:spPr>
            <a:xfrm>
              <a:off x="8460205" y="3479158"/>
              <a:ext cx="99738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MetaMapLite</a:t>
              </a:r>
            </a:p>
          </p:txBody>
        </p:sp>
        <p:sp>
          <p:nvSpPr>
            <p:cNvPr id="55" name="TextBox 54">
              <a:extLst>
                <a:ext uri="{FF2B5EF4-FFF2-40B4-BE49-F238E27FC236}">
                  <a16:creationId xmlns:a16="http://schemas.microsoft.com/office/drawing/2014/main" id="{6FAA2C80-0CAA-26FE-5633-07CE0D4E11D2}"/>
                </a:ext>
              </a:extLst>
            </p:cNvPr>
            <p:cNvSpPr txBox="1"/>
            <p:nvPr/>
          </p:nvSpPr>
          <p:spPr>
            <a:xfrm>
              <a:off x="9514471" y="3481776"/>
              <a:ext cx="950901"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 (Labs)</a:t>
              </a:r>
            </a:p>
          </p:txBody>
        </p:sp>
        <p:sp>
          <p:nvSpPr>
            <p:cNvPr id="56" name="Rounded Rectangle 55">
              <a:extLst>
                <a:ext uri="{FF2B5EF4-FFF2-40B4-BE49-F238E27FC236}">
                  <a16:creationId xmlns:a16="http://schemas.microsoft.com/office/drawing/2014/main" id="{7B77F49E-E4E4-5672-C174-AAF2A4781F52}"/>
                </a:ext>
              </a:extLst>
            </p:cNvPr>
            <p:cNvSpPr/>
            <p:nvPr/>
          </p:nvSpPr>
          <p:spPr>
            <a:xfrm>
              <a:off x="8692772" y="3724840"/>
              <a:ext cx="465970" cy="229770"/>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Java</a:t>
              </a:r>
            </a:p>
          </p:txBody>
        </p:sp>
        <p:sp>
          <p:nvSpPr>
            <p:cNvPr id="57" name="Rounded Rectangle 56">
              <a:extLst>
                <a:ext uri="{FF2B5EF4-FFF2-40B4-BE49-F238E27FC236}">
                  <a16:creationId xmlns:a16="http://schemas.microsoft.com/office/drawing/2014/main" id="{D349D37C-FA13-07A9-715C-84B25DE12BF4}"/>
                </a:ext>
              </a:extLst>
            </p:cNvPr>
            <p:cNvSpPr/>
            <p:nvPr/>
          </p:nvSpPr>
          <p:spPr>
            <a:xfrm>
              <a:off x="9711858" y="3743386"/>
              <a:ext cx="569377" cy="211224"/>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8" name="TextBox 7">
            <a:extLst>
              <a:ext uri="{FF2B5EF4-FFF2-40B4-BE49-F238E27FC236}">
                <a16:creationId xmlns:a16="http://schemas.microsoft.com/office/drawing/2014/main" id="{161F174B-3EFB-1497-CBBC-5F9EED346071}"/>
              </a:ext>
            </a:extLst>
          </p:cNvPr>
          <p:cNvSpPr txBox="1"/>
          <p:nvPr/>
        </p:nvSpPr>
        <p:spPr>
          <a:xfrm>
            <a:off x="890325" y="1285568"/>
            <a:ext cx="7248745" cy="954107"/>
          </a:xfrm>
          <a:prstGeom prst="rect">
            <a:avLst/>
          </a:prstGeom>
          <a:noFill/>
        </p:spPr>
        <p:txBody>
          <a:bodyPr wrap="square" rtlCol="0">
            <a:spAutoFit/>
          </a:bodyPr>
          <a:lstStyle/>
          <a:p>
            <a:r>
              <a:rPr lang="en-US" sz="1400" b="1" dirty="0">
                <a:solidFill>
                  <a:schemeClr val="accent6"/>
                </a:solidFill>
                <a:latin typeface="Roboto Light" panose="02000000000000000000" pitchFamily="2" charset="0"/>
                <a:ea typeface="Roboto Light" panose="02000000000000000000" pitchFamily="2" charset="0"/>
              </a:rPr>
              <a:t>Reason </a:t>
            </a:r>
            <a:r>
              <a:rPr lang="en-US" sz="1400" dirty="0">
                <a:latin typeface="Roboto Light" panose="02000000000000000000" pitchFamily="2" charset="0"/>
                <a:ea typeface="Roboto Light" panose="02000000000000000000" pitchFamily="2" charset="0"/>
              </a:rPr>
              <a:t>using</a:t>
            </a:r>
            <a:r>
              <a:rPr lang="en-US" sz="1400" b="1" dirty="0">
                <a:solidFill>
                  <a:schemeClr val="accent6"/>
                </a:solidFill>
                <a:latin typeface="Roboto Light" panose="02000000000000000000" pitchFamily="2" charset="0"/>
                <a:ea typeface="Roboto Light" panose="02000000000000000000" pitchFamily="2" charset="0"/>
              </a:rPr>
              <a:t> Knowledge Base </a:t>
            </a:r>
            <a:r>
              <a:rPr lang="en-US" sz="1400" dirty="0">
                <a:latin typeface="Roboto Light" panose="02000000000000000000" pitchFamily="2" charset="0"/>
                <a:ea typeface="Roboto Light" panose="02000000000000000000" pitchFamily="2" charset="0"/>
              </a:rPr>
              <a:t>to determine:  contraindications, indications, risk factors, signs / symptoms, unspecified criteria.</a:t>
            </a:r>
          </a:p>
          <a:p>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5031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81</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307304" y="1905276"/>
            <a:ext cx="3907945" cy="4876800"/>
            <a:chOff x="5795468" y="941294"/>
            <a:chExt cx="3830300"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rgbClr val="FFC000"/>
                  </a:solidFill>
                  <a:latin typeface="Consolas" panose="020B0609020204030204" pitchFamily="49" charset="0"/>
                  <a:cs typeface="Consolas" panose="020B0609020204030204" pitchFamily="49" charset="0"/>
                </a:rPr>
                <a:t>    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8F1EB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 10</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449077" y="493352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682761" y="2003887"/>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331968" y="1905276"/>
            <a:ext cx="4162871" cy="4876800"/>
            <a:chOff x="5795468" y="941294"/>
            <a:chExt cx="3128084"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95468" y="941294"/>
              <a:ext cx="2895976"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843739" y="1166083"/>
              <a:ext cx="3079813" cy="4247317"/>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accent5">
                      <a:lumMod val="75000"/>
                    </a:schemeClr>
                  </a:solidFill>
                  <a:latin typeface="Consolas" panose="020B0609020204030204" pitchFamily="49" charset="0"/>
                  <a:cs typeface="Consolas" panose="020B0609020204030204" pitchFamily="49" charset="0"/>
                </a:rPr>
                <a:t>  C0241863, </a:t>
              </a:r>
              <a:r>
                <a:rPr lang="en-US" sz="1400" dirty="0">
                  <a:solidFill>
                    <a:schemeClr val="accent2"/>
                  </a:solidFill>
                  <a:latin typeface="Consolas" panose="020B0609020204030204" pitchFamily="49" charset="0"/>
                  <a:cs typeface="Consolas" panose="020B0609020204030204" pitchFamily="49" charset="0"/>
                </a:rPr>
                <a:t>SABs: ICD10...</a:t>
              </a:r>
              <a:endParaRPr lang="en-US" dirty="0">
                <a:solidFill>
                  <a:schemeClr val="accent2"/>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C0086287</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5">
                      <a:lumMod val="75000"/>
                    </a:schemeClr>
                  </a:solidFill>
                  <a:latin typeface="Consolas" panose="020B0609020204030204" pitchFamily="49" charset="0"/>
                  <a:cs typeface="Consolas" panose="020B0609020204030204" pitchFamily="49" charset="0"/>
                </a:rPr>
                <a:t>    C0086582</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C0001779</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6"/>
                  </a:solidFill>
                  <a:latin typeface="Consolas" panose="020B0609020204030204" pitchFamily="49" charset="0"/>
                  <a:cs typeface="Consolas" panose="020B0609020204030204" pitchFamily="49" charset="0"/>
                </a:rPr>
                <a:t>     </a:t>
              </a:r>
              <a:r>
                <a:rPr lang="en-US" dirty="0">
                  <a:solidFill>
                    <a:schemeClr val="accent5">
                      <a:lumMod val="75000"/>
                    </a:schemeClr>
                  </a:solidFill>
                </a:rPr>
                <a:t>C0220981, </a:t>
              </a:r>
              <a:r>
                <a:rPr lang="en-US" sz="1400" dirty="0">
                  <a:solidFill>
                    <a:schemeClr val="accent2"/>
                  </a:solidFill>
                </a:rPr>
                <a:t>SABs: ICD10...</a:t>
              </a:r>
              <a:r>
                <a:rPr lang="en-US" sz="1400" dirty="0">
                  <a:solidFill>
                    <a:schemeClr val="accent2"/>
                  </a:solidFill>
                  <a:latin typeface="Consolas" panose="020B0609020204030204" pitchFamily="49" charset="0"/>
                  <a:cs typeface="Consolas" panose="020B0609020204030204" pitchFamily="49" charset="0"/>
                </a:rPr>
                <a:t>,</a:t>
              </a:r>
              <a:endParaRPr lang="en-US" dirty="0">
                <a:solidFill>
                  <a:schemeClr val="accent2"/>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a:t>
              </a:r>
              <a:r>
                <a:rPr lang="en-US" dirty="0">
                  <a:solidFill>
                    <a:schemeClr val="accent5">
                      <a:lumMod val="75000"/>
                    </a:schemeClr>
                  </a:solidFill>
                </a:rPr>
                <a:t>3253985, </a:t>
              </a:r>
              <a:r>
                <a:rPr lang="en-US" sz="1400" dirty="0">
                  <a:solidFill>
                    <a:schemeClr val="accent2"/>
                  </a:solidFill>
                </a:rPr>
                <a:t>SABs: </a:t>
              </a:r>
              <a:r>
                <a:rPr lang="en-US" sz="1400" dirty="0" err="1">
                  <a:solidFill>
                    <a:schemeClr val="accent2"/>
                  </a:solidFill>
                </a:rPr>
                <a:t>RxNorm</a:t>
              </a:r>
              <a:r>
                <a:rPr lang="en-US" sz="1400" dirty="0">
                  <a:solidFill>
                    <a:schemeClr val="accent2"/>
                  </a:solidFill>
                </a:rPr>
                <a:t>...</a:t>
              </a:r>
              <a:endParaRPr lang="en-US" dirty="0">
                <a:solidFill>
                  <a:schemeClr val="accent2"/>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52" name="TextBox 51">
            <a:extLst>
              <a:ext uri="{FF2B5EF4-FFF2-40B4-BE49-F238E27FC236}">
                <a16:creationId xmlns:a16="http://schemas.microsoft.com/office/drawing/2014/main" id="{3A48A298-24D3-9ED8-D34C-DD5A635214BA}"/>
              </a:ext>
            </a:extLst>
          </p:cNvPr>
          <p:cNvSpPr txBox="1"/>
          <p:nvPr/>
        </p:nvSpPr>
        <p:spPr>
          <a:xfrm>
            <a:off x="4583217" y="5613640"/>
            <a:ext cx="2193229" cy="923330"/>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Semantic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Metadata Mapping,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SQL Generation</a:t>
            </a:r>
          </a:p>
        </p:txBody>
      </p:sp>
      <p:sp>
        <p:nvSpPr>
          <p:cNvPr id="8" name="TextBox 7">
            <a:extLst>
              <a:ext uri="{FF2B5EF4-FFF2-40B4-BE49-F238E27FC236}">
                <a16:creationId xmlns:a16="http://schemas.microsoft.com/office/drawing/2014/main" id="{161F174B-3EFB-1497-CBBC-5F9EED346071}"/>
              </a:ext>
            </a:extLst>
          </p:cNvPr>
          <p:cNvSpPr txBox="1"/>
          <p:nvPr/>
        </p:nvSpPr>
        <p:spPr>
          <a:xfrm>
            <a:off x="890325" y="1285568"/>
            <a:ext cx="7248745" cy="523220"/>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Link to the </a:t>
            </a:r>
            <a:r>
              <a:rPr lang="en-US" sz="1400" b="1" dirty="0">
                <a:solidFill>
                  <a:schemeClr val="accent6"/>
                </a:solidFill>
                <a:latin typeface="Roboto Light" panose="02000000000000000000" pitchFamily="2" charset="0"/>
                <a:ea typeface="Roboto Light" panose="02000000000000000000" pitchFamily="2" charset="0"/>
              </a:rPr>
              <a:t>Semantic Metadata Mapping </a:t>
            </a:r>
            <a:r>
              <a:rPr lang="en-US" sz="1400" dirty="0">
                <a:latin typeface="Roboto Light" panose="02000000000000000000" pitchFamily="2" charset="0"/>
                <a:ea typeface="Roboto Light" panose="02000000000000000000" pitchFamily="2" charset="0"/>
              </a:rPr>
              <a:t>to generate SQL statements.</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23EC1AE6-E6CC-ECD0-6B08-B6FC2353D3F1}"/>
              </a:ext>
            </a:extLst>
          </p:cNvPr>
          <p:cNvGrpSpPr/>
          <p:nvPr/>
        </p:nvGrpSpPr>
        <p:grpSpPr>
          <a:xfrm>
            <a:off x="7382487" y="1622210"/>
            <a:ext cx="4451504" cy="5235789"/>
            <a:chOff x="5710922" y="941293"/>
            <a:chExt cx="3344970" cy="5235789"/>
          </a:xfrm>
        </p:grpSpPr>
        <p:sp>
          <p:nvSpPr>
            <p:cNvPr id="11" name="Rounded Rectangle 10">
              <a:extLst>
                <a:ext uri="{FF2B5EF4-FFF2-40B4-BE49-F238E27FC236}">
                  <a16:creationId xmlns:a16="http://schemas.microsoft.com/office/drawing/2014/main" id="{D8CDAEA2-A64A-9D7F-9FFF-FCF254E6FC5D}"/>
                </a:ext>
              </a:extLst>
            </p:cNvPr>
            <p:cNvSpPr/>
            <p:nvPr/>
          </p:nvSpPr>
          <p:spPr>
            <a:xfrm>
              <a:off x="5710921" y="941293"/>
              <a:ext cx="3244974" cy="5235789"/>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4B02A8-9733-279A-76E0-3BF58B660009}"/>
                </a:ext>
              </a:extLst>
            </p:cNvPr>
            <p:cNvSpPr txBox="1"/>
            <p:nvPr/>
          </p:nvSpPr>
          <p:spPr>
            <a:xfrm>
              <a:off x="5843739" y="1166083"/>
              <a:ext cx="3212153" cy="4832092"/>
            </a:xfrm>
            <a:prstGeom prst="rect">
              <a:avLst/>
            </a:prstGeom>
            <a:noFill/>
          </p:spPr>
          <p:txBody>
            <a:bodyPr wrap="square" rtlCol="0">
              <a:spAutoFit/>
            </a:bodyPr>
            <a:lstStyle/>
            <a:p>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”person”</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columns: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“sex”</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semantic_mappings: </a:t>
              </a:r>
            </a:p>
            <a:p>
              <a:r>
                <a:rPr lang="en-US" sz="1400" dirty="0">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C0086287 </a:t>
              </a:r>
              <a:r>
                <a:rPr lang="en-US" sz="1400" dirty="0">
                  <a:latin typeface="Consolas" panose="020B0609020204030204" pitchFamily="49" charset="0"/>
                  <a:cs typeface="Consolas" panose="020B0609020204030204" pitchFamily="49" charset="0"/>
                </a:rPr>
                <a:t>if sex = </a:t>
              </a:r>
              <a:r>
                <a:rPr lang="en-US" sz="1400" dirty="0">
                  <a:solidFill>
                    <a:srgbClr val="C00000"/>
                  </a:solidFill>
                  <a:latin typeface="Consolas" panose="020B0609020204030204" pitchFamily="49" charset="0"/>
                  <a:cs typeface="Consolas" panose="020B0609020204030204" pitchFamily="49" charset="0"/>
                </a:rPr>
                <a:t>“F”</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C0086582 </a:t>
              </a:r>
              <a:r>
                <a:rPr lang="en-US" sz="1400" dirty="0">
                  <a:latin typeface="Consolas" panose="020B0609020204030204" pitchFamily="49" charset="0"/>
                  <a:cs typeface="Consolas" panose="020B0609020204030204" pitchFamily="49" charset="0"/>
                </a:rPr>
                <a:t>if sex = </a:t>
              </a:r>
              <a:r>
                <a:rPr lang="en-US" sz="1400" dirty="0">
                  <a:solidFill>
                    <a:srgbClr val="C00000"/>
                  </a:solidFill>
                  <a:latin typeface="Consolas" panose="020B0609020204030204" pitchFamily="49" charset="0"/>
                  <a:cs typeface="Consolas" panose="020B0609020204030204" pitchFamily="49" charset="0"/>
                </a:rPr>
                <a:t>“M”</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“age”,</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semantic_mappings</a:t>
              </a:r>
              <a:r>
                <a:rPr lang="en-US" sz="1400" dirty="0">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C0001779</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“conditions”</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columns:</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a:t>
              </a:r>
              <a:r>
                <a:rPr lang="en-US" sz="1400" dirty="0" err="1">
                  <a:solidFill>
                    <a:schemeClr val="tx1">
                      <a:lumMod val="75000"/>
                      <a:lumOff val="25000"/>
                    </a:schemeClr>
                  </a:solidFill>
                  <a:latin typeface="Consolas" panose="020B0609020204030204" pitchFamily="49" charset="0"/>
                  <a:cs typeface="Consolas" panose="020B0609020204030204" pitchFamily="49" charset="0"/>
                </a:rPr>
                <a:t>condition_code</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r>
                <a:rPr lang="en-US" sz="1400" dirty="0" err="1">
                  <a:solidFill>
                    <a:schemeClr val="tx1">
                      <a:lumMod val="75000"/>
                      <a:lumOff val="25000"/>
                    </a:schemeClr>
                  </a:solidFill>
                  <a:latin typeface="Consolas" panose="020B0609020204030204" pitchFamily="49" charset="0"/>
                  <a:cs typeface="Consolas" panose="020B0609020204030204" pitchFamily="49" charset="0"/>
                </a:rPr>
                <a:t>code_mappings</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accent5">
                      <a:lumMod val="75000"/>
                    </a:schemeClr>
                  </a:solidFill>
                  <a:latin typeface="Consolas" panose="020B0609020204030204" pitchFamily="49" charset="0"/>
                  <a:cs typeface="Consolas" panose="020B0609020204030204" pitchFamily="49" charset="0"/>
                </a:rPr>
                <a:t>          ICD10 </a:t>
              </a:r>
              <a:r>
                <a:rPr lang="en-US" sz="1400" dirty="0">
                  <a:latin typeface="Consolas" panose="020B0609020204030204" pitchFamily="49" charset="0"/>
                  <a:cs typeface="Consolas" panose="020B0609020204030204" pitchFamily="49" charset="0"/>
                </a:rPr>
                <a:t>if </a:t>
              </a:r>
              <a:r>
                <a:rPr lang="en-US" sz="1400" dirty="0" err="1">
                  <a:latin typeface="Consolas" panose="020B0609020204030204" pitchFamily="49" charset="0"/>
                  <a:cs typeface="Consolas" panose="020B0609020204030204" pitchFamily="49" charset="0"/>
                </a:rPr>
                <a:t>code_source</a:t>
              </a:r>
              <a:r>
                <a:rPr lang="en-US" sz="1400" dirty="0">
                  <a:latin typeface="Consolas" panose="020B0609020204030204" pitchFamily="49" charset="0"/>
                  <a:cs typeface="Consolas" panose="020B0609020204030204" pitchFamily="49" charset="0"/>
                </a:rPr>
                <a:t> = </a:t>
              </a:r>
              <a:r>
                <a:rPr lang="en-US" sz="1400" dirty="0">
                  <a:solidFill>
                    <a:srgbClr val="C00000"/>
                  </a:solidFill>
                  <a:latin typeface="Consolas" panose="020B0609020204030204" pitchFamily="49" charset="0"/>
                  <a:cs typeface="Consolas" panose="020B0609020204030204" pitchFamily="49" charset="0"/>
                </a:rPr>
                <a:t>“I10”</a:t>
              </a:r>
              <a:endParaRPr lang="en-US" sz="1400" dirty="0">
                <a:latin typeface="Consolas" panose="020B0609020204030204" pitchFamily="49" charset="0"/>
                <a:cs typeface="Consolas" panose="020B0609020204030204" pitchFamily="49" charset="0"/>
              </a:endParaRP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a:t>
              </a:r>
            </a:p>
          </p:txBody>
        </p:sp>
      </p:grpSp>
      <p:cxnSp>
        <p:nvCxnSpPr>
          <p:cNvPr id="13" name="Straight Arrow Connector 12">
            <a:extLst>
              <a:ext uri="{FF2B5EF4-FFF2-40B4-BE49-F238E27FC236}">
                <a16:creationId xmlns:a16="http://schemas.microsoft.com/office/drawing/2014/main" id="{16321A30-7B04-9D7E-32E9-DA2684593157}"/>
              </a:ext>
            </a:extLst>
          </p:cNvPr>
          <p:cNvCxnSpPr/>
          <p:nvPr/>
        </p:nvCxnSpPr>
        <p:spPr>
          <a:xfrm>
            <a:off x="3305908" y="2576146"/>
            <a:ext cx="5161084" cy="349933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E36934-7565-34A9-6537-4E27B624035B}"/>
              </a:ext>
            </a:extLst>
          </p:cNvPr>
          <p:cNvCxnSpPr>
            <a:cxnSpLocks/>
          </p:cNvCxnSpPr>
          <p:nvPr/>
        </p:nvCxnSpPr>
        <p:spPr>
          <a:xfrm>
            <a:off x="2268415" y="3174023"/>
            <a:ext cx="6128239" cy="14946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2CBF2-E0D6-E815-7262-31F64A739633}"/>
              </a:ext>
            </a:extLst>
          </p:cNvPr>
          <p:cNvCxnSpPr>
            <a:cxnSpLocks/>
          </p:cNvCxnSpPr>
          <p:nvPr/>
        </p:nvCxnSpPr>
        <p:spPr>
          <a:xfrm>
            <a:off x="2198077" y="3429000"/>
            <a:ext cx="6198577" cy="10550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9681CA0-25FD-E8AD-7EEA-323C23FA5867}"/>
              </a:ext>
            </a:extLst>
          </p:cNvPr>
          <p:cNvSpPr txBox="1"/>
          <p:nvPr/>
        </p:nvSpPr>
        <p:spPr>
          <a:xfrm>
            <a:off x="167054" y="198706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15437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82</a:t>
            </a:fld>
            <a:endParaRPr lang="en-US" dirty="0"/>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 10</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449077" y="493352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682761" y="2003887"/>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135077" y="1742196"/>
            <a:ext cx="4162871" cy="4876800"/>
            <a:chOff x="5795468" y="941294"/>
            <a:chExt cx="3128084"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95468" y="941294"/>
              <a:ext cx="2895976"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843739" y="1166083"/>
              <a:ext cx="3079813" cy="4247317"/>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accent5">
                      <a:lumMod val="75000"/>
                    </a:schemeClr>
                  </a:solidFill>
                  <a:latin typeface="Consolas" panose="020B0609020204030204" pitchFamily="49" charset="0"/>
                  <a:cs typeface="Consolas" panose="020B0609020204030204" pitchFamily="49" charset="0"/>
                </a:rPr>
                <a:t>  C0241863 </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condition_code</a:t>
              </a:r>
              <a:r>
                <a:rPr lang="en-US" sz="1400" dirty="0">
                  <a:latin typeface="Consolas" panose="020B0609020204030204" pitchFamily="49" charset="0"/>
                  <a:cs typeface="Consolas" panose="020B0609020204030204" pitchFamily="49" charset="0"/>
                </a:rPr>
                <a:t>”</a:t>
              </a: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C0086287 </a:t>
              </a:r>
              <a:r>
                <a:rPr lang="en-US" sz="1400" dirty="0">
                  <a:latin typeface="Consolas" panose="020B0609020204030204" pitchFamily="49" charset="0"/>
                  <a:cs typeface="Consolas" panose="020B0609020204030204" pitchFamily="49" charset="0"/>
                </a:rPr>
                <a:t>“sex = </a:t>
              </a:r>
              <a:r>
                <a:rPr lang="en-US" sz="1400" dirty="0">
                  <a:solidFill>
                    <a:srgbClr val="C00000"/>
                  </a:solidFill>
                  <a:latin typeface="Consolas" panose="020B0609020204030204" pitchFamily="49" charset="0"/>
                  <a:cs typeface="Consolas" panose="020B0609020204030204" pitchFamily="49" charset="0"/>
                </a:rPr>
                <a:t>‘F’</a:t>
              </a:r>
              <a:r>
                <a:rPr lang="en-US" sz="1400" dirty="0">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5">
                      <a:lumMod val="75000"/>
                    </a:schemeClr>
                  </a:solidFill>
                  <a:latin typeface="Consolas" panose="020B0609020204030204" pitchFamily="49" charset="0"/>
                  <a:cs typeface="Consolas" panose="020B0609020204030204" pitchFamily="49" charset="0"/>
                </a:rPr>
                <a:t>    C0086582 </a:t>
              </a:r>
              <a:r>
                <a:rPr lang="en-US" sz="1400" dirty="0">
                  <a:latin typeface="Consolas" panose="020B0609020204030204" pitchFamily="49" charset="0"/>
                  <a:cs typeface="Consolas" panose="020B0609020204030204" pitchFamily="49" charset="0"/>
                </a:rPr>
                <a:t>“sex = </a:t>
              </a:r>
              <a:r>
                <a:rPr lang="en-US" sz="1400" dirty="0">
                  <a:solidFill>
                    <a:srgbClr val="C00000"/>
                  </a:solidFill>
                  <a:latin typeface="Consolas" panose="020B0609020204030204" pitchFamily="49" charset="0"/>
                  <a:cs typeface="Consolas" panose="020B0609020204030204" pitchFamily="49" charset="0"/>
                </a:rPr>
                <a:t>‘M’</a:t>
              </a:r>
              <a:r>
                <a:rPr lang="en-US" sz="1400" dirty="0">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C0001779 </a:t>
              </a:r>
              <a:r>
                <a:rPr lang="en-US" sz="1400" dirty="0">
                  <a:latin typeface="Consolas" panose="020B0609020204030204" pitchFamily="49" charset="0"/>
                  <a:cs typeface="Consolas" panose="020B0609020204030204" pitchFamily="49" charset="0"/>
                </a:rPr>
                <a:t>“age”</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6"/>
                  </a:solidFill>
                  <a:latin typeface="Consolas" panose="020B0609020204030204" pitchFamily="49" charset="0"/>
                  <a:cs typeface="Consolas" panose="020B0609020204030204" pitchFamily="49" charset="0"/>
                </a:rPr>
                <a:t>     </a:t>
              </a:r>
              <a:r>
                <a:rPr lang="en-US" dirty="0">
                  <a:solidFill>
                    <a:schemeClr val="accent5">
                      <a:lumMod val="75000"/>
                    </a:schemeClr>
                  </a:solidFill>
                </a:rPr>
                <a:t>C0220981 </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condition_code</a:t>
              </a:r>
              <a:r>
                <a:rPr lang="en-US" sz="1400" dirty="0">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a:t>
              </a:r>
              <a:r>
                <a:rPr lang="en-US" dirty="0">
                  <a:solidFill>
                    <a:schemeClr val="accent5">
                      <a:lumMod val="75000"/>
                    </a:schemeClr>
                  </a:solidFill>
                </a:rPr>
                <a:t>3253985 </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drug_code</a:t>
              </a:r>
              <a:r>
                <a:rPr lang="en-US" sz="1400" dirty="0">
                  <a:latin typeface="Consolas" panose="020B0609020204030204" pitchFamily="49" charset="0"/>
                  <a:cs typeface="Consolas" panose="020B0609020204030204" pitchFamily="49" charset="0"/>
                </a:rPr>
                <a:t>”</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52" name="TextBox 51">
            <a:extLst>
              <a:ext uri="{FF2B5EF4-FFF2-40B4-BE49-F238E27FC236}">
                <a16:creationId xmlns:a16="http://schemas.microsoft.com/office/drawing/2014/main" id="{3A48A298-24D3-9ED8-D34C-DD5A635214BA}"/>
              </a:ext>
            </a:extLst>
          </p:cNvPr>
          <p:cNvSpPr txBox="1"/>
          <p:nvPr/>
        </p:nvSpPr>
        <p:spPr>
          <a:xfrm>
            <a:off x="4801225" y="5613640"/>
            <a:ext cx="1757212" cy="369332"/>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SQL Generation</a:t>
            </a:r>
          </a:p>
        </p:txBody>
      </p:sp>
      <p:sp>
        <p:nvSpPr>
          <p:cNvPr id="8" name="TextBox 7">
            <a:extLst>
              <a:ext uri="{FF2B5EF4-FFF2-40B4-BE49-F238E27FC236}">
                <a16:creationId xmlns:a16="http://schemas.microsoft.com/office/drawing/2014/main" id="{161F174B-3EFB-1497-CBBC-5F9EED346071}"/>
              </a:ext>
            </a:extLst>
          </p:cNvPr>
          <p:cNvSpPr txBox="1"/>
          <p:nvPr/>
        </p:nvSpPr>
        <p:spPr>
          <a:xfrm>
            <a:off x="890326" y="1285568"/>
            <a:ext cx="6294844" cy="738664"/>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Use </a:t>
            </a:r>
            <a:r>
              <a:rPr lang="en-US" sz="1400" dirty="0">
                <a:solidFill>
                  <a:schemeClr val="accent6"/>
                </a:solidFill>
                <a:latin typeface="Roboto Light" panose="02000000000000000000" pitchFamily="2" charset="0"/>
                <a:ea typeface="Roboto Light" panose="02000000000000000000" pitchFamily="2" charset="0"/>
              </a:rPr>
              <a:t>mapped database schema </a:t>
            </a:r>
            <a:r>
              <a:rPr lang="en-US" sz="1400" dirty="0">
                <a:latin typeface="Roboto Light" panose="02000000000000000000" pitchFamily="2" charset="0"/>
                <a:ea typeface="Roboto Light" panose="02000000000000000000" pitchFamily="2" charset="0"/>
              </a:rPr>
              <a:t>paired with logical forms to </a:t>
            </a:r>
            <a:r>
              <a:rPr lang="en-US" sz="1400" dirty="0">
                <a:solidFill>
                  <a:schemeClr val="accent6"/>
                </a:solidFill>
                <a:latin typeface="Roboto Light" panose="02000000000000000000" pitchFamily="2" charset="0"/>
                <a:ea typeface="Roboto Light" panose="02000000000000000000" pitchFamily="2" charset="0"/>
              </a:rPr>
              <a:t>generate SQL </a:t>
            </a:r>
            <a:r>
              <a:rPr lang="en-US" sz="1400" dirty="0">
                <a:latin typeface="Roboto Light" panose="02000000000000000000" pitchFamily="2" charset="0"/>
                <a:ea typeface="Roboto Light" panose="02000000000000000000" pitchFamily="2" charset="0"/>
              </a:rPr>
              <a:t>statements using rules.</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23EC1AE6-E6CC-ECD0-6B08-B6FC2353D3F1}"/>
              </a:ext>
            </a:extLst>
          </p:cNvPr>
          <p:cNvGrpSpPr/>
          <p:nvPr/>
        </p:nvGrpSpPr>
        <p:grpSpPr>
          <a:xfrm>
            <a:off x="7495002" y="1622211"/>
            <a:ext cx="4338990" cy="4876800"/>
            <a:chOff x="5795468" y="941294"/>
            <a:chExt cx="3260424" cy="4876800"/>
          </a:xfrm>
        </p:grpSpPr>
        <p:sp>
          <p:nvSpPr>
            <p:cNvPr id="11" name="Rounded Rectangle 10">
              <a:extLst>
                <a:ext uri="{FF2B5EF4-FFF2-40B4-BE49-F238E27FC236}">
                  <a16:creationId xmlns:a16="http://schemas.microsoft.com/office/drawing/2014/main" id="{D8CDAEA2-A64A-9D7F-9FFF-FCF254E6FC5D}"/>
                </a:ext>
              </a:extLst>
            </p:cNvPr>
            <p:cNvSpPr/>
            <p:nvPr/>
          </p:nvSpPr>
          <p:spPr>
            <a:xfrm>
              <a:off x="5795468" y="941294"/>
              <a:ext cx="3160427"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4B02A8-9733-279A-76E0-3BF58B660009}"/>
                </a:ext>
              </a:extLst>
            </p:cNvPr>
            <p:cNvSpPr txBox="1"/>
            <p:nvPr/>
          </p:nvSpPr>
          <p:spPr>
            <a:xfrm>
              <a:off x="5843739" y="1166083"/>
              <a:ext cx="3212153" cy="4616648"/>
            </a:xfrm>
            <a:prstGeom prst="rect">
              <a:avLst/>
            </a:prstGeom>
            <a:noFill/>
          </p:spPr>
          <p:txBody>
            <a:bodyPr wrap="square" rtlCol="0">
              <a:spAutoFit/>
            </a:bodyPr>
            <a:lstStyle/>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condition</a:t>
              </a:r>
              <a:r>
                <a:rPr lang="en-US" sz="1400" dirty="0">
                  <a:solidFill>
                    <a:schemeClr val="accent5">
                      <a:lumMod val="75000"/>
                    </a:schemeClr>
                  </a:solidFill>
                  <a:latin typeface="Consolas" panose="020B0609020204030204" pitchFamily="49" charset="0"/>
                  <a:cs typeface="Consolas" panose="020B0609020204030204" pitchFamily="49" charset="0"/>
                </a:rPr>
                <a:t> </a:t>
              </a:r>
              <a:r>
                <a:rPr lang="en-US" sz="1400" dirty="0">
                  <a:solidFill>
                    <a:schemeClr val="bg1">
                      <a:lumMod val="65000"/>
                    </a:schemeClr>
                  </a:solidFill>
                  <a:latin typeface="Consolas" panose="020B0609020204030204" pitchFamily="49" charset="0"/>
                  <a:cs typeface="Consolas" panose="020B0609020204030204" pitchFamily="49" charset="0"/>
                </a:rPr>
                <a:t>...</a:t>
              </a:r>
              <a:br>
                <a:rPr lang="en-US" sz="1400" dirty="0">
                  <a:solidFill>
                    <a:schemeClr val="bg1">
                      <a:lumMod val="65000"/>
                    </a:schemeClr>
                  </a:solidFill>
                  <a:latin typeface="Consolas" panose="020B0609020204030204" pitchFamily="49" charset="0"/>
                  <a:cs typeface="Consolas" panose="020B0609020204030204" pitchFamily="49" charset="0"/>
                </a:rPr>
              </a:b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INTERSECT</a:t>
              </a:r>
              <a:br>
                <a:rPr lang="en-US" sz="1400" dirty="0">
                  <a:solidFill>
                    <a:schemeClr val="bg1">
                      <a:lumMod val="65000"/>
                    </a:schemeClr>
                  </a:solidFill>
                  <a:latin typeface="Consolas" panose="020B0609020204030204" pitchFamily="49" charset="0"/>
                  <a:cs typeface="Consolas" panose="020B0609020204030204" pitchFamily="49" charset="0"/>
                </a:rPr>
              </a:b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a:t>
              </a:r>
            </a:p>
            <a:p>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accent5">
                      <a:lumMod val="75000"/>
                    </a:schemeClr>
                  </a:solidFill>
                  <a:latin typeface="Consolas" panose="020B0609020204030204" pitchFamily="49" charset="0"/>
                  <a:cs typeface="Consolas" panose="020B0609020204030204" pitchFamily="49" charset="0"/>
                </a:rPr>
                <a:t>                   WHERE </a:t>
              </a:r>
              <a:r>
                <a:rPr lang="en-US" sz="1400" dirty="0">
                  <a:solidFill>
                    <a:schemeClr val="bg1">
                      <a:lumMod val="65000"/>
                    </a:schemeClr>
                  </a:solidFill>
                  <a:latin typeface="Consolas" panose="020B0609020204030204" pitchFamily="49" charset="0"/>
                  <a:cs typeface="Consolas" panose="020B0609020204030204" pitchFamily="49" charset="0"/>
                </a:rPr>
                <a:t>sex = </a:t>
              </a:r>
              <a:r>
                <a:rPr lang="en-US" sz="1400" dirty="0">
                  <a:solidFill>
                    <a:srgbClr val="C00000"/>
                  </a:solidFill>
                  <a:latin typeface="Consolas" panose="020B0609020204030204" pitchFamily="49" charset="0"/>
                  <a:cs typeface="Consolas" panose="020B0609020204030204" pitchFamily="49" charset="0"/>
                </a:rPr>
                <a:t>‘F’</a:t>
              </a:r>
            </a:p>
            <a:p>
              <a:r>
                <a:rPr lang="en-US" sz="1400" dirty="0">
                  <a:solidFill>
                    <a:schemeClr val="accent5">
                      <a:lumMod val="75000"/>
                    </a:schemeClr>
                  </a:solidFill>
                  <a:latin typeface="Consolas" panose="020B0609020204030204" pitchFamily="49" charset="0"/>
                  <a:cs typeface="Consolas" panose="020B0609020204030204" pitchFamily="49" charset="0"/>
                </a:rPr>
                <a:t>  UNION</a:t>
              </a: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  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accent5">
                      <a:lumMod val="75000"/>
                    </a:schemeClr>
                  </a:solidFill>
                  <a:latin typeface="Consolas" panose="020B0609020204030204" pitchFamily="49" charset="0"/>
                  <a:cs typeface="Consolas" panose="020B0609020204030204" pitchFamily="49" charset="0"/>
                </a:rPr>
                <a:t>                   WHERE </a:t>
              </a:r>
              <a:r>
                <a:rPr lang="en-US" sz="1400" dirty="0">
                  <a:solidFill>
                    <a:schemeClr val="bg1">
                      <a:lumMod val="65000"/>
                    </a:schemeClr>
                  </a:solidFill>
                  <a:latin typeface="Consolas" panose="020B0609020204030204" pitchFamily="49" charset="0"/>
                  <a:cs typeface="Consolas" panose="020B0609020204030204" pitchFamily="49" charset="0"/>
                </a:rPr>
                <a:t>sex =</a:t>
              </a:r>
              <a:r>
                <a:rPr lang="en-US" sz="1400" dirty="0">
                  <a:solidFill>
                    <a:schemeClr val="accent5">
                      <a:lumMod val="75000"/>
                    </a:schemeClr>
                  </a:solidFill>
                  <a:latin typeface="Consolas" panose="020B0609020204030204" pitchFamily="49" charset="0"/>
                  <a:cs typeface="Consolas" panose="020B0609020204030204" pitchFamily="49" charset="0"/>
                </a:rPr>
                <a:t> </a:t>
              </a:r>
              <a:r>
                <a:rPr lang="en-US" sz="1400" dirty="0">
                  <a:solidFill>
                    <a:srgbClr val="C00000"/>
                  </a:solidFill>
                  <a:latin typeface="Consolas" panose="020B0609020204030204" pitchFamily="49" charset="0"/>
                  <a:cs typeface="Consolas" panose="020B0609020204030204" pitchFamily="49" charset="0"/>
                </a:rPr>
                <a:t>‘M’</a:t>
              </a:r>
            </a:p>
            <a:p>
              <a:r>
                <a:rPr lang="en-US" sz="1400" dirty="0">
                  <a:solidFill>
                    <a:schemeClr val="accent5">
                      <a:lumMod val="75000"/>
                    </a:schemeClr>
                  </a:solidFill>
                  <a:latin typeface="Consolas" panose="020B0609020204030204" pitchFamily="49" charset="0"/>
                  <a:cs typeface="Consolas" panose="020B0609020204030204" pitchFamily="49" charset="0"/>
                </a:rPr>
                <a:t>  </a:t>
              </a:r>
              <a:r>
                <a:rPr lang="en-US" sz="1400" dirty="0">
                  <a:solidFill>
                    <a:schemeClr val="bg1">
                      <a:lumMod val="65000"/>
                    </a:schemeClr>
                  </a:solidFill>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INTERSECT</a:t>
              </a:r>
            </a:p>
            <a:p>
              <a:endParaRPr lang="en-US" sz="1400" dirty="0">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WHERE </a:t>
              </a:r>
              <a:r>
                <a:rPr lang="en-US" sz="1400" dirty="0">
                  <a:solidFill>
                    <a:schemeClr val="bg1">
                      <a:lumMod val="65000"/>
                    </a:schemeClr>
                  </a:solidFill>
                  <a:latin typeface="Consolas" panose="020B0609020204030204" pitchFamily="49" charset="0"/>
                  <a:cs typeface="Consolas" panose="020B0609020204030204" pitchFamily="49" charset="0"/>
                </a:rPr>
                <a:t>age &gt; 65</a:t>
              </a:r>
            </a:p>
            <a:p>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INTERSECT</a:t>
              </a:r>
            </a:p>
            <a:p>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WHERE NOT EXISTS</a:t>
              </a:r>
              <a:r>
                <a:rPr lang="en-US" sz="1400" dirty="0">
                  <a:solidFill>
                    <a:schemeClr val="bg1">
                      <a:lumMod val="65000"/>
                    </a:schemeClr>
                  </a:solidFill>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27348621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E</a:t>
            </a:r>
            <a:r>
              <a:rPr lang="en-US" sz="2800" dirty="0">
                <a:effectLst/>
                <a:latin typeface="Roboto Light" panose="02000000000000000000" pitchFamily="2" charset="0"/>
                <a:ea typeface="Roboto Light" panose="02000000000000000000" pitchFamily="2" charset="0"/>
              </a:rPr>
              <a:t>valuation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5170646"/>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Extracted metadata on 165 clinical trials at UW between Jan. 2010 and Dec. 2021</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At least 10 patients enrolled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Number of lines of eligibility criteria file &lt;= 30</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Grouped trials by “condition” field used by </a:t>
            </a:r>
            <a:r>
              <a:rPr lang="en-US" sz="2000" dirty="0" err="1">
                <a:latin typeface="Roboto Light" panose="02000000000000000000" pitchFamily="2" charset="0"/>
                <a:ea typeface="Roboto Light" panose="02000000000000000000" pitchFamily="2" charset="0"/>
              </a:rPr>
              <a:t>clinicaltrials.gov</a:t>
            </a: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Randomly chose 1 trial per condition (except cancer, where 2 chosen)</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Generated SQL queries using LeafAI, replacing current date references (</a:t>
            </a:r>
            <a:r>
              <a:rPr lang="en-US" sz="2000" dirty="0">
                <a:latin typeface="Consolas" panose="020B0609020204030204" pitchFamily="49" charset="0"/>
                <a:ea typeface="Roboto Light" panose="02000000000000000000" pitchFamily="2" charset="0"/>
                <a:cs typeface="Consolas" panose="020B0609020204030204" pitchFamily="49" charset="0"/>
              </a:rPr>
              <a:t>GETDATE</a:t>
            </a:r>
            <a:r>
              <a:rPr lang="en-US" sz="2000" dirty="0">
                <a:latin typeface="Roboto Light" panose="02000000000000000000" pitchFamily="2" charset="0"/>
                <a:ea typeface="Roboto Light" panose="02000000000000000000" pitchFamily="2" charset="0"/>
              </a:rPr>
              <a:t>() function) with trial start and end date bounds, to simulate enrollment during trial</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Had human collaborator write queries as well (in progress) with instructions to</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Skip criterion which cannot be known / computed  or not in database</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Reason about non-specific criteria where possible (e.g., symptoms, contraindications)</a:t>
            </a: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4879482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Results</a:t>
            </a:r>
          </a:p>
        </p:txBody>
      </p:sp>
      <p:sp>
        <p:nvSpPr>
          <p:cNvPr id="3" name="TextBox 2">
            <a:extLst>
              <a:ext uri="{FF2B5EF4-FFF2-40B4-BE49-F238E27FC236}">
                <a16:creationId xmlns:a16="http://schemas.microsoft.com/office/drawing/2014/main" id="{1E55A207-862B-967C-A944-884C4DD42F1E}"/>
              </a:ext>
            </a:extLst>
          </p:cNvPr>
          <p:cNvSpPr txBox="1"/>
          <p:nvPr/>
        </p:nvSpPr>
        <p:spPr>
          <a:xfrm>
            <a:off x="363729" y="1978264"/>
            <a:ext cx="3478510" cy="249299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Human-generated queries still in progress</a:t>
            </a:r>
          </a:p>
          <a:p>
            <a:pPr marL="457200"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LeafAI found matching patients in 5/8 trials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Over 50% of enrolled patients matched in 4/8 </a:t>
            </a:r>
          </a:p>
          <a:p>
            <a:pPr marL="457200" indent="-45720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66B7D4D2-D894-FD15-7CB0-FDC7B30B395B}"/>
              </a:ext>
            </a:extLst>
          </p:cNvPr>
          <p:cNvPicPr>
            <a:picLocks noChangeAspect="1"/>
          </p:cNvPicPr>
          <p:nvPr/>
        </p:nvPicPr>
        <p:blipFill>
          <a:blip r:embed="rId3"/>
          <a:stretch>
            <a:fillRect/>
          </a:stretch>
        </p:blipFill>
        <p:spPr>
          <a:xfrm>
            <a:off x="3975737" y="1978264"/>
            <a:ext cx="8035010" cy="3402628"/>
          </a:xfrm>
          <a:prstGeom prst="rect">
            <a:avLst/>
          </a:prstGeom>
        </p:spPr>
      </p:pic>
    </p:spTree>
    <p:extLst>
      <p:ext uri="{BB962C8B-B14F-4D97-AF65-F5344CB8AC3E}">
        <p14:creationId xmlns:p14="http://schemas.microsoft.com/office/powerpoint/2010/main" val="6142498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Example Trial</a:t>
            </a:r>
          </a:p>
        </p:txBody>
      </p:sp>
      <p:sp>
        <p:nvSpPr>
          <p:cNvPr id="6" name="TextBox 5">
            <a:extLst>
              <a:ext uri="{FF2B5EF4-FFF2-40B4-BE49-F238E27FC236}">
                <a16:creationId xmlns:a16="http://schemas.microsoft.com/office/drawing/2014/main" id="{44C6D789-3AE0-BD5A-06EB-D778D402E018}"/>
              </a:ext>
            </a:extLst>
          </p:cNvPr>
          <p:cNvSpPr txBox="1"/>
          <p:nvPr/>
        </p:nvSpPr>
        <p:spPr>
          <a:xfrm>
            <a:off x="128727" y="1503485"/>
            <a:ext cx="11934546" cy="5701561"/>
          </a:xfrm>
          <a:prstGeom prst="rect">
            <a:avLst/>
          </a:prstGeom>
          <a:noFill/>
        </p:spPr>
        <p:txBody>
          <a:bodyPr wrap="square" rtlCol="0">
            <a:spAutoFit/>
          </a:bodyPr>
          <a:lstStyle/>
          <a:p>
            <a:r>
              <a:rPr lang="en-US" sz="1350" dirty="0">
                <a:effectLst/>
              </a:rPr>
              <a:t>Inclusion Criteria:</a:t>
            </a:r>
          </a:p>
          <a:p>
            <a:pPr lvl="1">
              <a:buFont typeface="Arial" panose="020B0604020202020204" pitchFamily="34" charset="0"/>
              <a:buChar char="•"/>
            </a:pPr>
            <a:r>
              <a:rPr lang="en-US" sz="1350" dirty="0">
                <a:solidFill>
                  <a:schemeClr val="accent1"/>
                </a:solidFill>
                <a:effectLst/>
              </a:rPr>
              <a:t> Patients with newly diagnosed advanced stage (III/IV) ovarian cancer (ovarian/fallopian tube/peritoneal cancer) who have been recommended to receive ... </a:t>
            </a:r>
          </a:p>
          <a:p>
            <a:pPr lvl="1">
              <a:buFont typeface="Arial" panose="020B0604020202020204" pitchFamily="34" charset="0"/>
              <a:buChar char="•"/>
            </a:pPr>
            <a:r>
              <a:rPr lang="en-US" sz="1350" dirty="0">
                <a:solidFill>
                  <a:schemeClr val="bg1">
                    <a:lumMod val="50000"/>
                  </a:schemeClr>
                </a:solidFill>
                <a:effectLst/>
              </a:rPr>
              <a:t> Patients must have Eastern Cooperative Oncology Group (ECOG) performance status score of =&lt; 2</a:t>
            </a:r>
          </a:p>
          <a:p>
            <a:pPr lvl="1">
              <a:buFont typeface="Arial" panose="020B0604020202020204" pitchFamily="34" charset="0"/>
              <a:buChar char="•"/>
            </a:pPr>
            <a:r>
              <a:rPr lang="en-US" sz="1350" dirty="0">
                <a:solidFill>
                  <a:schemeClr val="bg1">
                    <a:lumMod val="50000"/>
                  </a:schemeClr>
                </a:solidFill>
                <a:effectLst/>
              </a:rPr>
              <a:t> Patients must have recovered from major infections and/or surgical procedures, and in the opinion of the investigator, not have any significant active ...</a:t>
            </a:r>
          </a:p>
          <a:p>
            <a:pPr lvl="1">
              <a:buFont typeface="Arial" panose="020B0604020202020204" pitchFamily="34" charset="0"/>
              <a:buChar char="•"/>
            </a:pPr>
            <a:r>
              <a:rPr lang="en-US" sz="1350" dirty="0">
                <a:solidFill>
                  <a:schemeClr val="bg1">
                    <a:lumMod val="50000"/>
                  </a:schemeClr>
                </a:solidFill>
                <a:effectLst/>
              </a:rPr>
              <a:t> Estimated life expectancy of more than 6 months</a:t>
            </a:r>
          </a:p>
          <a:p>
            <a:pPr lvl="1">
              <a:buFont typeface="Arial" panose="020B0604020202020204" pitchFamily="34" charset="0"/>
              <a:buChar char="•"/>
            </a:pPr>
            <a:r>
              <a:rPr lang="en-US" sz="1350" dirty="0">
                <a:solidFill>
                  <a:schemeClr val="accent1"/>
                </a:solidFill>
                <a:effectLst/>
              </a:rPr>
              <a:t> White blood cells (WBC) &gt;= 3000/mm^3 within 30 days of enrollment to study</a:t>
            </a:r>
          </a:p>
          <a:p>
            <a:pPr lvl="1">
              <a:buFont typeface="Arial" panose="020B0604020202020204" pitchFamily="34" charset="0"/>
              <a:buChar char="•"/>
            </a:pPr>
            <a:r>
              <a:rPr lang="en-US" sz="1350" dirty="0">
                <a:solidFill>
                  <a:schemeClr val="accent1"/>
                </a:solidFill>
                <a:effectLst/>
              </a:rPr>
              <a:t> Hemoglobin (Hgb) &gt;= 10 g/dl within 30 days of enrollment to study</a:t>
            </a:r>
          </a:p>
          <a:p>
            <a:pPr lvl="1">
              <a:buFont typeface="Arial" panose="020B0604020202020204" pitchFamily="34" charset="0"/>
              <a:buChar char="•"/>
            </a:pPr>
            <a:r>
              <a:rPr lang="en-US" sz="1350" dirty="0">
                <a:solidFill>
                  <a:schemeClr val="accent1"/>
                </a:solidFill>
                <a:effectLst/>
              </a:rPr>
              <a:t> Hematocrit (</a:t>
            </a:r>
            <a:r>
              <a:rPr lang="en-US" sz="1350" dirty="0" err="1">
                <a:solidFill>
                  <a:schemeClr val="accent1"/>
                </a:solidFill>
                <a:effectLst/>
              </a:rPr>
              <a:t>Hct</a:t>
            </a:r>
            <a:r>
              <a:rPr lang="en-US" sz="1350" dirty="0">
                <a:solidFill>
                  <a:schemeClr val="accent1"/>
                </a:solidFill>
                <a:effectLst/>
              </a:rPr>
              <a:t>) &gt;= 28% within 30 days of enrollment to study</a:t>
            </a:r>
          </a:p>
          <a:p>
            <a:pPr lvl="1">
              <a:buFont typeface="Arial" panose="020B0604020202020204" pitchFamily="34" charset="0"/>
              <a:buChar char="•"/>
            </a:pPr>
            <a:r>
              <a:rPr lang="en-US" sz="1350" dirty="0">
                <a:solidFill>
                  <a:schemeClr val="accent1"/>
                </a:solidFill>
                <a:effectLst/>
              </a:rPr>
              <a:t> Serum creatinine =&lt; 2.0 mg/dl or creatinine clearance &gt; 60 ml/min within 30 days of enrollment to study</a:t>
            </a:r>
          </a:p>
          <a:p>
            <a:pPr lvl="1">
              <a:buFont typeface="Arial" panose="020B0604020202020204" pitchFamily="34" charset="0"/>
              <a:buChar char="•"/>
            </a:pPr>
            <a:r>
              <a:rPr lang="en-US" sz="1350" dirty="0">
                <a:solidFill>
                  <a:schemeClr val="accent1"/>
                </a:solidFill>
                <a:effectLst/>
              </a:rPr>
              <a:t> Total bilirubin =&lt; 2.5 mg/dl within 30 days of enrollment to study</a:t>
            </a:r>
          </a:p>
          <a:p>
            <a:pPr lvl="1">
              <a:buFont typeface="Arial" panose="020B0604020202020204" pitchFamily="34" charset="0"/>
              <a:buChar char="•"/>
            </a:pPr>
            <a:r>
              <a:rPr lang="en-US" sz="1350" dirty="0">
                <a:solidFill>
                  <a:schemeClr val="accent1"/>
                </a:solidFill>
                <a:effectLst/>
              </a:rPr>
              <a:t> Aspartate aminotransferase (AST)/serum glutamic oxaloacetic transaminase (SGOT) =&lt; 3 times upper limit of normal (ULN) within 30 days of enrollment to study</a:t>
            </a:r>
          </a:p>
          <a:p>
            <a:pPr lvl="1">
              <a:buFont typeface="Arial" panose="020B0604020202020204" pitchFamily="34" charset="0"/>
              <a:buChar char="•"/>
            </a:pPr>
            <a:r>
              <a:rPr lang="en-US" sz="1350" dirty="0">
                <a:solidFill>
                  <a:schemeClr val="bg1">
                    <a:lumMod val="50000"/>
                  </a:schemeClr>
                </a:solidFill>
                <a:effectLst/>
              </a:rPr>
              <a:t> Blood glucose &lt;1.5 ULN within 30 days of enrollment to study</a:t>
            </a:r>
          </a:p>
          <a:p>
            <a:pPr lvl="1">
              <a:buFont typeface="Arial" panose="020B0604020202020204" pitchFamily="34" charset="0"/>
              <a:buChar char="•"/>
            </a:pPr>
            <a:r>
              <a:rPr lang="en-US" sz="1350" dirty="0">
                <a:solidFill>
                  <a:schemeClr val="bg1">
                    <a:lumMod val="50000"/>
                  </a:schemeClr>
                </a:solidFill>
                <a:effectLst/>
              </a:rPr>
              <a:t> All patients who are having sex that can lead to pregnancy must agree to contraception for the duration of the study</a:t>
            </a:r>
          </a:p>
          <a:p>
            <a:pPr lvl="1">
              <a:buFont typeface="Arial" panose="020B0604020202020204" pitchFamily="34" charset="0"/>
              <a:buChar char="•"/>
            </a:pPr>
            <a:r>
              <a:rPr lang="en-US" sz="1350" dirty="0">
                <a:solidFill>
                  <a:schemeClr val="accent1"/>
                </a:solidFill>
                <a:effectLst/>
              </a:rPr>
              <a:t> Patients must be at least 18 years of age</a:t>
            </a:r>
            <a:br>
              <a:rPr lang="en-US" sz="1350" dirty="0">
                <a:effectLst/>
              </a:rPr>
            </a:br>
            <a:endParaRPr lang="en-US" sz="1350" dirty="0">
              <a:effectLst/>
            </a:endParaRPr>
          </a:p>
          <a:p>
            <a:r>
              <a:rPr lang="en-US" sz="1350" dirty="0">
                <a:effectLst/>
              </a:rPr>
              <a:t>Exclusion Criteria:</a:t>
            </a:r>
          </a:p>
          <a:p>
            <a:pPr lvl="1">
              <a:buFont typeface="Arial" panose="020B0604020202020204" pitchFamily="34" charset="0"/>
              <a:buChar char="•"/>
            </a:pPr>
            <a:r>
              <a:rPr lang="en-US" sz="1350" dirty="0">
                <a:effectLst/>
              </a:rPr>
              <a:t> </a:t>
            </a:r>
            <a:r>
              <a:rPr lang="en-US" sz="1350" dirty="0">
                <a:solidFill>
                  <a:schemeClr val="accent1"/>
                </a:solidFill>
                <a:effectLst/>
              </a:rPr>
              <a:t>Patients with any of the following cardiac conditions: Symptomatic restrictive cardiomyopathy, Unstable angina within 4 months prior to enrollment, New York Heart Association functional class III-IV heart failure on active treatment, Symptomatic pericardial effusion</a:t>
            </a:r>
          </a:p>
          <a:p>
            <a:pPr lvl="1">
              <a:buFont typeface="Arial" panose="020B0604020202020204" pitchFamily="34" charset="0"/>
              <a:buChar char="•"/>
            </a:pPr>
            <a:r>
              <a:rPr lang="en-US" sz="1350" dirty="0">
                <a:effectLst/>
              </a:rPr>
              <a:t> </a:t>
            </a:r>
            <a:r>
              <a:rPr lang="en-US" sz="1350" dirty="0">
                <a:solidFill>
                  <a:schemeClr val="accent1"/>
                </a:solidFill>
                <a:effectLst/>
              </a:rPr>
              <a:t>Uncontrolled diabetes</a:t>
            </a:r>
          </a:p>
          <a:p>
            <a:pPr lvl="1">
              <a:buFont typeface="Arial" panose="020B0604020202020204" pitchFamily="34" charset="0"/>
              <a:buChar char="•"/>
            </a:pPr>
            <a:r>
              <a:rPr lang="en-US" sz="1350" dirty="0">
                <a:solidFill>
                  <a:schemeClr val="accent1"/>
                </a:solidFill>
                <a:effectLst/>
              </a:rPr>
              <a:t> History of (non-infectious) pneumonitis that required steroids or current pneumonitis</a:t>
            </a:r>
          </a:p>
          <a:p>
            <a:pPr lvl="1">
              <a:buFont typeface="Arial" panose="020B0604020202020204" pitchFamily="34" charset="0"/>
              <a:buChar char="•"/>
            </a:pPr>
            <a:r>
              <a:rPr lang="en-US" sz="1350" dirty="0">
                <a:solidFill>
                  <a:schemeClr val="bg1">
                    <a:lumMod val="50000"/>
                  </a:schemeClr>
                </a:solidFill>
                <a:effectLst/>
              </a:rPr>
              <a:t> Patients with any contraindication to receiving </a:t>
            </a:r>
            <a:r>
              <a:rPr lang="en-US" sz="1350" dirty="0" err="1">
                <a:solidFill>
                  <a:schemeClr val="bg1">
                    <a:lumMod val="50000"/>
                  </a:schemeClr>
                </a:solidFill>
                <a:effectLst/>
              </a:rPr>
              <a:t>rhuGM</a:t>
            </a:r>
            <a:r>
              <a:rPr lang="en-US" sz="1350" dirty="0">
                <a:solidFill>
                  <a:schemeClr val="bg1">
                    <a:lumMod val="50000"/>
                  </a:schemeClr>
                </a:solidFill>
                <a:effectLst/>
              </a:rPr>
              <a:t>-CSF based products</a:t>
            </a:r>
          </a:p>
          <a:p>
            <a:pPr lvl="1">
              <a:buFont typeface="Arial" panose="020B0604020202020204" pitchFamily="34" charset="0"/>
              <a:buChar char="•"/>
            </a:pPr>
            <a:r>
              <a:rPr lang="en-US" sz="1350" dirty="0">
                <a:solidFill>
                  <a:schemeClr val="bg1">
                    <a:lumMod val="50000"/>
                  </a:schemeClr>
                </a:solidFill>
                <a:effectLst/>
              </a:rPr>
              <a:t> Patients with any clinically significant autoimmune disease uncontrolled with treatment</a:t>
            </a:r>
          </a:p>
          <a:p>
            <a:pPr lvl="1">
              <a:buFont typeface="Arial" panose="020B0604020202020204" pitchFamily="34" charset="0"/>
              <a:buChar char="•"/>
            </a:pPr>
            <a:r>
              <a:rPr lang="en-US" sz="1350" dirty="0">
                <a:solidFill>
                  <a:schemeClr val="bg1">
                    <a:lumMod val="50000"/>
                  </a:schemeClr>
                </a:solidFill>
                <a:effectLst/>
              </a:rPr>
              <a:t> Patients who are currently receiving an anti-IGF-IR monoclonal antibody as part of their treatment regimen</a:t>
            </a:r>
          </a:p>
          <a:p>
            <a:pPr lvl="1">
              <a:buFont typeface="Arial" panose="020B0604020202020204" pitchFamily="34" charset="0"/>
              <a:buChar char="•"/>
            </a:pPr>
            <a:r>
              <a:rPr lang="en-US" sz="1350" dirty="0">
                <a:solidFill>
                  <a:schemeClr val="bg1">
                    <a:lumMod val="50000"/>
                  </a:schemeClr>
                </a:solidFill>
                <a:effectLst/>
              </a:rPr>
              <a:t> Patients who are simultaneously enrolled in any other treatment study</a:t>
            </a:r>
          </a:p>
          <a:p>
            <a:pPr lvl="1">
              <a:buFont typeface="Arial" panose="020B0604020202020204" pitchFamily="34" charset="0"/>
              <a:buChar char="•"/>
            </a:pPr>
            <a:r>
              <a:rPr lang="en-US" sz="1350" dirty="0">
                <a:solidFill>
                  <a:schemeClr val="accent1"/>
                </a:solidFill>
                <a:effectLst/>
              </a:rPr>
              <a:t> Patients who are pregnant or breastfeeding</a:t>
            </a:r>
          </a:p>
          <a:p>
            <a:endParaRPr lang="en-US" sz="1350" dirty="0"/>
          </a:p>
        </p:txBody>
      </p:sp>
      <p:sp>
        <p:nvSpPr>
          <p:cNvPr id="7" name="Rectangle 6">
            <a:extLst>
              <a:ext uri="{FF2B5EF4-FFF2-40B4-BE49-F238E27FC236}">
                <a16:creationId xmlns:a16="http://schemas.microsoft.com/office/drawing/2014/main" id="{21202122-057F-09FF-C07D-F02285A55D84}"/>
              </a:ext>
            </a:extLst>
          </p:cNvPr>
          <p:cNvSpPr/>
          <p:nvPr/>
        </p:nvSpPr>
        <p:spPr>
          <a:xfrm>
            <a:off x="8405446" y="977557"/>
            <a:ext cx="237392" cy="2077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88851A-29FA-E263-724C-9C8980208CB7}"/>
              </a:ext>
            </a:extLst>
          </p:cNvPr>
          <p:cNvSpPr txBox="1"/>
          <p:nvPr/>
        </p:nvSpPr>
        <p:spPr>
          <a:xfrm>
            <a:off x="8642838" y="891794"/>
            <a:ext cx="1832553"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LeafAI query run</a:t>
            </a:r>
          </a:p>
        </p:txBody>
      </p:sp>
      <p:sp>
        <p:nvSpPr>
          <p:cNvPr id="9" name="Rectangle 8">
            <a:extLst>
              <a:ext uri="{FF2B5EF4-FFF2-40B4-BE49-F238E27FC236}">
                <a16:creationId xmlns:a16="http://schemas.microsoft.com/office/drawing/2014/main" id="{FB4C8294-188C-7ADC-D906-CF9DBCEAA52F}"/>
              </a:ext>
            </a:extLst>
          </p:cNvPr>
          <p:cNvSpPr/>
          <p:nvPr/>
        </p:nvSpPr>
        <p:spPr>
          <a:xfrm>
            <a:off x="8405446" y="1267225"/>
            <a:ext cx="237392" cy="2077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10" name="TextBox 9">
            <a:extLst>
              <a:ext uri="{FF2B5EF4-FFF2-40B4-BE49-F238E27FC236}">
                <a16:creationId xmlns:a16="http://schemas.microsoft.com/office/drawing/2014/main" id="{110AFD90-FF7B-3E8C-2368-843FF5672B7B}"/>
              </a:ext>
            </a:extLst>
          </p:cNvPr>
          <p:cNvSpPr txBox="1"/>
          <p:nvPr/>
        </p:nvSpPr>
        <p:spPr>
          <a:xfrm>
            <a:off x="8642838" y="1181462"/>
            <a:ext cx="2637260"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Skipped / no data / error</a:t>
            </a:r>
          </a:p>
        </p:txBody>
      </p:sp>
    </p:spTree>
    <p:extLst>
      <p:ext uri="{BB962C8B-B14F-4D97-AF65-F5344CB8AC3E}">
        <p14:creationId xmlns:p14="http://schemas.microsoft.com/office/powerpoint/2010/main" val="41761653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Summary</a:t>
            </a:r>
          </a:p>
        </p:txBody>
      </p:sp>
      <p:sp>
        <p:nvSpPr>
          <p:cNvPr id="3" name="TextBox 2">
            <a:extLst>
              <a:ext uri="{FF2B5EF4-FFF2-40B4-BE49-F238E27FC236}">
                <a16:creationId xmlns:a16="http://schemas.microsoft.com/office/drawing/2014/main" id="{3B0193A3-18D2-EC48-A603-36E59E4B2A8A}"/>
              </a:ext>
            </a:extLst>
          </p:cNvPr>
          <p:cNvSpPr txBox="1"/>
          <p:nvPr/>
        </p:nvSpPr>
        <p:spPr>
          <a:xfrm>
            <a:off x="636289" y="1687354"/>
            <a:ext cx="10134287" cy="2708434"/>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Created eligibility criteria text to logical form (LLF) corpus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Validation BLEU score 93.5%, inter-annotator agreement 81.2%</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Created methods for query generation</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Database schema agnostic</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Capable of reasoning on non-specific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Evaluated using 8 UW clinical trials, found matching patients in 5/8 trials, 66% recall</a:t>
            </a:r>
          </a:p>
        </p:txBody>
      </p:sp>
    </p:spTree>
    <p:extLst>
      <p:ext uri="{BB962C8B-B14F-4D97-AF65-F5344CB8AC3E}">
        <p14:creationId xmlns:p14="http://schemas.microsoft.com/office/powerpoint/2010/main" val="28477978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87</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475167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Goal</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70788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Create an interactive self-service web application which generates and runs cohort discovery SQL queries on user-entered free-text criteria</a:t>
            </a:r>
          </a:p>
        </p:txBody>
      </p:sp>
    </p:spTree>
    <p:extLst>
      <p:ext uri="{BB962C8B-B14F-4D97-AF65-F5344CB8AC3E}">
        <p14:creationId xmlns:p14="http://schemas.microsoft.com/office/powerpoint/2010/main" val="35460653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TODO</a:t>
            </a:r>
          </a:p>
        </p:txBody>
      </p:sp>
      <p:pic>
        <p:nvPicPr>
          <p:cNvPr id="5" name="Picture 4">
            <a:extLst>
              <a:ext uri="{FF2B5EF4-FFF2-40B4-BE49-F238E27FC236}">
                <a16:creationId xmlns:a16="http://schemas.microsoft.com/office/drawing/2014/main" id="{A2F620CD-D690-7835-BFCC-3C8FC8B2D5EF}"/>
              </a:ext>
            </a:extLst>
          </p:cNvPr>
          <p:cNvPicPr>
            <a:picLocks noChangeAspect="1"/>
          </p:cNvPicPr>
          <p:nvPr/>
        </p:nvPicPr>
        <p:blipFill>
          <a:blip r:embed="rId2"/>
          <a:stretch>
            <a:fillRect/>
          </a:stretch>
        </p:blipFill>
        <p:spPr>
          <a:xfrm>
            <a:off x="2209800" y="2804352"/>
            <a:ext cx="7772400" cy="1249295"/>
          </a:xfrm>
          <a:prstGeom prst="rect">
            <a:avLst/>
          </a:prstGeom>
        </p:spPr>
      </p:pic>
    </p:spTree>
    <p:extLst>
      <p:ext uri="{BB962C8B-B14F-4D97-AF65-F5344CB8AC3E}">
        <p14:creationId xmlns:p14="http://schemas.microsoft.com/office/powerpoint/2010/main" val="147440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9</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3" y="2028616"/>
            <a:ext cx="9026455"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Alternatively, using NLP to automatically analyze free-text eligibility criteria and find patients has appeal.</a:t>
            </a:r>
          </a:p>
          <a:p>
            <a:pPr marL="742950" lvl="1"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Researchers are accustomed to writing criteria using natural language.</a:t>
            </a:r>
          </a:p>
          <a:p>
            <a:pPr marL="742950" lvl="1"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No (or less) need to learn special tools.</a:t>
            </a: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1082887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Recruitment and Natural Language Processing (NLP)</a:t>
            </a:r>
            <a:endParaRPr lang="en-US" sz="2800" dirty="0">
              <a:latin typeface="Roboto Light" panose="02000000000000000000" pitchFamily="2" charset="0"/>
              <a:ea typeface="Roboto Light" panose="02000000000000000000" pitchFamily="2" charset="0"/>
            </a:endParaRPr>
          </a:p>
        </p:txBody>
      </p:sp>
      <p:sp>
        <p:nvSpPr>
          <p:cNvPr id="5" name="Right Arrow 4">
            <a:extLst>
              <a:ext uri="{FF2B5EF4-FFF2-40B4-BE49-F238E27FC236}">
                <a16:creationId xmlns:a16="http://schemas.microsoft.com/office/drawing/2014/main" id="{CD56E841-9A46-0B7F-5DEB-6F61722DBC23}"/>
              </a:ext>
            </a:extLst>
          </p:cNvPr>
          <p:cNvSpPr/>
          <p:nvPr/>
        </p:nvSpPr>
        <p:spPr>
          <a:xfrm>
            <a:off x="4689288" y="5231423"/>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Gears outline">
            <a:extLst>
              <a:ext uri="{FF2B5EF4-FFF2-40B4-BE49-F238E27FC236}">
                <a16:creationId xmlns:a16="http://schemas.microsoft.com/office/drawing/2014/main" id="{EA890A2F-A5B6-F18F-4ED4-5AF31F3ED9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7379" y="4914673"/>
            <a:ext cx="1178621" cy="1178621"/>
          </a:xfrm>
          <a:prstGeom prst="rect">
            <a:avLst/>
          </a:prstGeom>
        </p:spPr>
      </p:pic>
      <p:sp>
        <p:nvSpPr>
          <p:cNvPr id="8" name="Right Arrow 7">
            <a:extLst>
              <a:ext uri="{FF2B5EF4-FFF2-40B4-BE49-F238E27FC236}">
                <a16:creationId xmlns:a16="http://schemas.microsoft.com/office/drawing/2014/main" id="{60A4C84E-4B2C-7C3E-6EB8-3B1DF48D5D3F}"/>
              </a:ext>
            </a:extLst>
          </p:cNvPr>
          <p:cNvSpPr/>
          <p:nvPr/>
        </p:nvSpPr>
        <p:spPr>
          <a:xfrm>
            <a:off x="6307411" y="5231421"/>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A60B5A0-BE3A-FB69-0F37-45A10A7FBF81}"/>
              </a:ext>
            </a:extLst>
          </p:cNvPr>
          <p:cNvSpPr txBox="1"/>
          <p:nvPr/>
        </p:nvSpPr>
        <p:spPr>
          <a:xfrm>
            <a:off x="6903747" y="5075314"/>
            <a:ext cx="3958135" cy="584775"/>
          </a:xfrm>
          <a:prstGeom prst="rect">
            <a:avLst/>
          </a:prstGeom>
          <a:noFill/>
        </p:spPr>
        <p:txBody>
          <a:bodyPr wrap="none" rtlCol="0">
            <a:spAutoFit/>
          </a:bodyPr>
          <a:lstStyle/>
          <a:p>
            <a:r>
              <a:rPr lang="en-US" sz="3200" dirty="0">
                <a:latin typeface="Roboto Light" panose="02000000000000000000" pitchFamily="2" charset="0"/>
                <a:ea typeface="Roboto Light" panose="02000000000000000000" pitchFamily="2" charset="0"/>
              </a:rPr>
              <a:t>2,273 patients found</a:t>
            </a:r>
          </a:p>
        </p:txBody>
      </p:sp>
      <p:sp>
        <p:nvSpPr>
          <p:cNvPr id="11" name="TextBox 10">
            <a:extLst>
              <a:ext uri="{FF2B5EF4-FFF2-40B4-BE49-F238E27FC236}">
                <a16:creationId xmlns:a16="http://schemas.microsoft.com/office/drawing/2014/main" id="{F6E159BF-E608-0C31-3563-A0F50C386BD6}"/>
              </a:ext>
            </a:extLst>
          </p:cNvPr>
          <p:cNvSpPr txBox="1"/>
          <p:nvPr/>
        </p:nvSpPr>
        <p:spPr>
          <a:xfrm>
            <a:off x="1584894" y="5180819"/>
            <a:ext cx="2846036" cy="646331"/>
          </a:xfrm>
          <a:prstGeom prst="rect">
            <a:avLst/>
          </a:prstGeom>
          <a:noFill/>
        </p:spPr>
        <p:txBody>
          <a:bodyPr wrap="none" rtlCol="0">
            <a:spAutoFit/>
          </a:bodyPr>
          <a:lstStyle/>
          <a:p>
            <a:r>
              <a:rPr lang="en-US" i="1" dirty="0">
                <a:cs typeface="Consolas" panose="020B0609020204030204" pitchFamily="49" charset="0"/>
              </a:rPr>
              <a:t>“- At least 2 A1c tests &gt; 6.5%</a:t>
            </a:r>
          </a:p>
          <a:p>
            <a:r>
              <a:rPr lang="en-US" i="1" dirty="0">
                <a:cs typeface="Consolas" panose="020B0609020204030204" pitchFamily="49" charset="0"/>
              </a:rPr>
              <a:t> - 65+ y/o”</a:t>
            </a:r>
          </a:p>
        </p:txBody>
      </p:sp>
    </p:spTree>
    <p:extLst>
      <p:ext uri="{BB962C8B-B14F-4D97-AF65-F5344CB8AC3E}">
        <p14:creationId xmlns:p14="http://schemas.microsoft.com/office/powerpoint/2010/main" val="19918445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TODO</a:t>
            </a:r>
          </a:p>
        </p:txBody>
      </p:sp>
      <p:pic>
        <p:nvPicPr>
          <p:cNvPr id="6" name="Picture 5">
            <a:extLst>
              <a:ext uri="{FF2B5EF4-FFF2-40B4-BE49-F238E27FC236}">
                <a16:creationId xmlns:a16="http://schemas.microsoft.com/office/drawing/2014/main" id="{764AA0F7-C44A-92FE-B1FB-A67BCCC290E5}"/>
              </a:ext>
            </a:extLst>
          </p:cNvPr>
          <p:cNvPicPr>
            <a:picLocks noChangeAspect="1"/>
          </p:cNvPicPr>
          <p:nvPr/>
        </p:nvPicPr>
        <p:blipFill>
          <a:blip r:embed="rId2"/>
          <a:stretch>
            <a:fillRect/>
          </a:stretch>
        </p:blipFill>
        <p:spPr>
          <a:xfrm>
            <a:off x="4182179" y="1852770"/>
            <a:ext cx="6732005" cy="4699498"/>
          </a:xfrm>
          <a:prstGeom prst="rect">
            <a:avLst/>
          </a:prstGeom>
        </p:spPr>
      </p:pic>
    </p:spTree>
    <p:extLst>
      <p:ext uri="{BB962C8B-B14F-4D97-AF65-F5344CB8AC3E}">
        <p14:creationId xmlns:p14="http://schemas.microsoft.com/office/powerpoint/2010/main" val="7885933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TODO</a:t>
            </a:r>
          </a:p>
        </p:txBody>
      </p:sp>
      <p:pic>
        <p:nvPicPr>
          <p:cNvPr id="5" name="Picture 4">
            <a:extLst>
              <a:ext uri="{FF2B5EF4-FFF2-40B4-BE49-F238E27FC236}">
                <a16:creationId xmlns:a16="http://schemas.microsoft.com/office/drawing/2014/main" id="{8AD9710E-E075-2C4B-810D-3A9514944CE0}"/>
              </a:ext>
            </a:extLst>
          </p:cNvPr>
          <p:cNvPicPr>
            <a:picLocks noChangeAspect="1"/>
          </p:cNvPicPr>
          <p:nvPr/>
        </p:nvPicPr>
        <p:blipFill>
          <a:blip r:embed="rId2"/>
          <a:stretch>
            <a:fillRect/>
          </a:stretch>
        </p:blipFill>
        <p:spPr>
          <a:xfrm>
            <a:off x="3788798" y="2052825"/>
            <a:ext cx="6362690" cy="4035670"/>
          </a:xfrm>
          <a:prstGeom prst="rect">
            <a:avLst/>
          </a:prstGeom>
        </p:spPr>
      </p:pic>
    </p:spTree>
    <p:extLst>
      <p:ext uri="{BB962C8B-B14F-4D97-AF65-F5344CB8AC3E}">
        <p14:creationId xmlns:p14="http://schemas.microsoft.com/office/powerpoint/2010/main" val="18460985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4001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TODO</a:t>
            </a:r>
          </a:p>
        </p:txBody>
      </p:sp>
      <p:pic>
        <p:nvPicPr>
          <p:cNvPr id="6" name="Picture 5">
            <a:extLst>
              <a:ext uri="{FF2B5EF4-FFF2-40B4-BE49-F238E27FC236}">
                <a16:creationId xmlns:a16="http://schemas.microsoft.com/office/drawing/2014/main" id="{073E2C73-462A-C97A-8E59-8210EC6BEDCF}"/>
              </a:ext>
            </a:extLst>
          </p:cNvPr>
          <p:cNvPicPr>
            <a:picLocks noChangeAspect="1"/>
          </p:cNvPicPr>
          <p:nvPr/>
        </p:nvPicPr>
        <p:blipFill>
          <a:blip r:embed="rId2"/>
          <a:stretch>
            <a:fillRect/>
          </a:stretch>
        </p:blipFill>
        <p:spPr>
          <a:xfrm>
            <a:off x="4879731" y="2252880"/>
            <a:ext cx="5619262" cy="2492104"/>
          </a:xfrm>
          <a:prstGeom prst="rect">
            <a:avLst/>
          </a:prstGeom>
        </p:spPr>
      </p:pic>
    </p:spTree>
    <p:extLst>
      <p:ext uri="{BB962C8B-B14F-4D97-AF65-F5344CB8AC3E}">
        <p14:creationId xmlns:p14="http://schemas.microsoft.com/office/powerpoint/2010/main" val="41071038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93</a:t>
            </a:fld>
            <a:endParaRPr lang="en-US" dirty="0"/>
          </a:p>
        </p:txBody>
      </p:sp>
      <p:pic>
        <p:nvPicPr>
          <p:cNvPr id="2" name="Picture 1">
            <a:extLst>
              <a:ext uri="{FF2B5EF4-FFF2-40B4-BE49-F238E27FC236}">
                <a16:creationId xmlns:a16="http://schemas.microsoft.com/office/drawing/2014/main" id="{FD5F063A-7550-5532-E133-597777D98AA1}"/>
              </a:ext>
            </a:extLst>
          </p:cNvPr>
          <p:cNvPicPr>
            <a:picLocks noChangeAspect="1"/>
          </p:cNvPicPr>
          <p:nvPr/>
        </p:nvPicPr>
        <p:blipFill>
          <a:blip r:embed="rId2"/>
          <a:stretch>
            <a:fillRect/>
          </a:stretch>
        </p:blipFill>
        <p:spPr>
          <a:xfrm>
            <a:off x="-1113" y="0"/>
            <a:ext cx="12193113" cy="6675436"/>
          </a:xfrm>
          <a:prstGeom prst="rect">
            <a:avLst/>
          </a:prstGeom>
        </p:spPr>
      </p:pic>
    </p:spTree>
    <p:extLst>
      <p:ext uri="{BB962C8B-B14F-4D97-AF65-F5344CB8AC3E}">
        <p14:creationId xmlns:p14="http://schemas.microsoft.com/office/powerpoint/2010/main" val="1399166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0753E-9E03-A67F-B7F0-C53D66043A52}"/>
              </a:ext>
            </a:extLst>
          </p:cNvPr>
          <p:cNvSpPr>
            <a:spLocks noGrp="1"/>
          </p:cNvSpPr>
          <p:nvPr>
            <p:ph type="sldNum" sz="quarter" idx="12"/>
          </p:nvPr>
        </p:nvSpPr>
        <p:spPr/>
        <p:txBody>
          <a:bodyPr/>
          <a:lstStyle/>
          <a:p>
            <a:fld id="{7E829EE2-C368-BC4E-869C-0C758FFF8419}" type="slidenum">
              <a:rPr lang="en-US" smtClean="0"/>
              <a:t>94</a:t>
            </a:fld>
            <a:endParaRPr lang="en-US" dirty="0"/>
          </a:p>
        </p:txBody>
      </p:sp>
      <p:pic>
        <p:nvPicPr>
          <p:cNvPr id="2" name="Picture 1">
            <a:extLst>
              <a:ext uri="{FF2B5EF4-FFF2-40B4-BE49-F238E27FC236}">
                <a16:creationId xmlns:a16="http://schemas.microsoft.com/office/drawing/2014/main" id="{13FB9282-A70A-4150-385F-CF43A0F568B5}"/>
              </a:ext>
            </a:extLst>
          </p:cNvPr>
          <p:cNvPicPr>
            <a:picLocks noChangeAspect="1"/>
          </p:cNvPicPr>
          <p:nvPr/>
        </p:nvPicPr>
        <p:blipFill>
          <a:blip r:embed="rId2"/>
          <a:stretch>
            <a:fillRect/>
          </a:stretch>
        </p:blipFill>
        <p:spPr>
          <a:xfrm>
            <a:off x="838515" y="1118530"/>
            <a:ext cx="10187039" cy="5739470"/>
          </a:xfrm>
          <a:prstGeom prst="rect">
            <a:avLst/>
          </a:prstGeom>
        </p:spPr>
      </p:pic>
      <p:sp>
        <p:nvSpPr>
          <p:cNvPr id="3" name="TextBox 2">
            <a:extLst>
              <a:ext uri="{FF2B5EF4-FFF2-40B4-BE49-F238E27FC236}">
                <a16:creationId xmlns:a16="http://schemas.microsoft.com/office/drawing/2014/main" id="{AE347F5D-9A35-71B3-D998-4250F6D8F1BA}"/>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Timeline</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8130621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0753E-9E03-A67F-B7F0-C53D66043A52}"/>
              </a:ext>
            </a:extLst>
          </p:cNvPr>
          <p:cNvSpPr>
            <a:spLocks noGrp="1"/>
          </p:cNvSpPr>
          <p:nvPr>
            <p:ph type="sldNum" sz="quarter" idx="12"/>
          </p:nvPr>
        </p:nvSpPr>
        <p:spPr/>
        <p:txBody>
          <a:bodyPr/>
          <a:lstStyle/>
          <a:p>
            <a:fld id="{7E829EE2-C368-BC4E-869C-0C758FFF8419}" type="slidenum">
              <a:rPr lang="en-US" smtClean="0"/>
              <a:t>95</a:t>
            </a:fld>
            <a:endParaRPr lang="en-US" dirty="0"/>
          </a:p>
        </p:txBody>
      </p:sp>
      <p:sp>
        <p:nvSpPr>
          <p:cNvPr id="2" name="TextBox 1">
            <a:extLst>
              <a:ext uri="{FF2B5EF4-FFF2-40B4-BE49-F238E27FC236}">
                <a16:creationId xmlns:a16="http://schemas.microsoft.com/office/drawing/2014/main" id="{F0425191-BB02-B845-DBEE-56BA81C4081F}"/>
              </a:ext>
            </a:extLst>
          </p:cNvPr>
          <p:cNvSpPr txBox="1"/>
          <p:nvPr/>
        </p:nvSpPr>
        <p:spPr>
          <a:xfrm>
            <a:off x="838515" y="864878"/>
            <a:ext cx="39269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Acknowledgements</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6919803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0753E-9E03-A67F-B7F0-C53D66043A52}"/>
              </a:ext>
            </a:extLst>
          </p:cNvPr>
          <p:cNvSpPr>
            <a:spLocks noGrp="1"/>
          </p:cNvSpPr>
          <p:nvPr>
            <p:ph type="sldNum" sz="quarter" idx="12"/>
          </p:nvPr>
        </p:nvSpPr>
        <p:spPr/>
        <p:txBody>
          <a:bodyPr/>
          <a:lstStyle/>
          <a:p>
            <a:fld id="{7E829EE2-C368-BC4E-869C-0C758FFF8419}" type="slidenum">
              <a:rPr lang="en-US" smtClean="0"/>
              <a:t>96</a:t>
            </a:fld>
            <a:endParaRPr lang="en-US" dirty="0"/>
          </a:p>
        </p:txBody>
      </p:sp>
      <p:sp>
        <p:nvSpPr>
          <p:cNvPr id="2" name="TextBox 1">
            <a:extLst>
              <a:ext uri="{FF2B5EF4-FFF2-40B4-BE49-F238E27FC236}">
                <a16:creationId xmlns:a16="http://schemas.microsoft.com/office/drawing/2014/main" id="{F0425191-BB02-B845-DBEE-56BA81C4081F}"/>
              </a:ext>
            </a:extLst>
          </p:cNvPr>
          <p:cNvSpPr txBox="1"/>
          <p:nvPr/>
        </p:nvSpPr>
        <p:spPr>
          <a:xfrm>
            <a:off x="838515" y="864878"/>
            <a:ext cx="39269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Questions?</a:t>
            </a:r>
            <a:endParaRPr lang="en-US" sz="2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187258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17452</TotalTime>
  <Words>9687</Words>
  <Application>Microsoft Macintosh PowerPoint</Application>
  <PresentationFormat>Widescreen</PresentationFormat>
  <Paragraphs>1624</Paragraphs>
  <Slides>96</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Arial</vt:lpstr>
      <vt:lpstr>Calibri</vt:lpstr>
      <vt:lpstr>Calibri Light</vt:lpstr>
      <vt:lpstr>Consolas</vt:lpstr>
      <vt:lpstr>Courier</vt:lpstr>
      <vt:lpstr>Courier New</vt:lpstr>
      <vt:lpstr>Roboto</vt:lpstr>
      <vt:lpstr>Roboto Light</vt:lpstr>
      <vt:lpstr>Roboto Thin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 Dobbins</dc:creator>
  <cp:lastModifiedBy>Nic Dobbins</cp:lastModifiedBy>
  <cp:revision>43</cp:revision>
  <dcterms:created xsi:type="dcterms:W3CDTF">2022-09-24T00:07:29Z</dcterms:created>
  <dcterms:modified xsi:type="dcterms:W3CDTF">2022-10-12T01:29:02Z</dcterms:modified>
</cp:coreProperties>
</file>